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28"/>
  </p:notesMasterIdLst>
  <p:sldIdLst>
    <p:sldId id="256" r:id="rId2"/>
    <p:sldId id="360" r:id="rId3"/>
    <p:sldId id="361" r:id="rId4"/>
    <p:sldId id="362" r:id="rId5"/>
    <p:sldId id="363" r:id="rId6"/>
    <p:sldId id="379" r:id="rId7"/>
    <p:sldId id="380" r:id="rId8"/>
    <p:sldId id="365" r:id="rId9"/>
    <p:sldId id="364" r:id="rId10"/>
    <p:sldId id="387" r:id="rId11"/>
    <p:sldId id="388" r:id="rId12"/>
    <p:sldId id="389" r:id="rId13"/>
    <p:sldId id="390" r:id="rId14"/>
    <p:sldId id="391" r:id="rId15"/>
    <p:sldId id="392" r:id="rId16"/>
    <p:sldId id="366" r:id="rId17"/>
    <p:sldId id="367" r:id="rId18"/>
    <p:sldId id="369" r:id="rId19"/>
    <p:sldId id="370" r:id="rId20"/>
    <p:sldId id="371" r:id="rId21"/>
    <p:sldId id="373" r:id="rId22"/>
    <p:sldId id="377" r:id="rId23"/>
    <p:sldId id="374" r:id="rId24"/>
    <p:sldId id="375" r:id="rId25"/>
    <p:sldId id="376" r:id="rId26"/>
    <p:sldId id="327" r:id="rId2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A298E"/>
    <a:srgbClr val="CCCC00"/>
    <a:srgbClr val="83232C"/>
    <a:srgbClr val="003366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43" autoAdjust="0"/>
  </p:normalViewPr>
  <p:slideViewPr>
    <p:cSldViewPr snapToGrid="0">
      <p:cViewPr varScale="1">
        <p:scale>
          <a:sx n="68" d="100"/>
          <a:sy n="68" d="100"/>
        </p:scale>
        <p:origin x="-7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2716C-237F-4FEF-951C-D0621A6A0B7F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6E057-1C41-4EB7-B9E7-A571C0DA54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2291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6E057-1C41-4EB7-B9E7-A571C0DA54C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51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B9C13F23-3744-4D1F-8633-04EB35B99A2F}" type="datetime1">
              <a:rPr lang="ru-RU" smtClean="0">
                <a:solidFill>
                  <a:srgbClr val="DEDEE0"/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DEDEE0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DEDEE0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82B0BA-C1CB-4E8A-B9AE-D525E023D9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E7E3AA-C338-41DC-855A-8617AC9D4255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0BB96-0FCE-41B0-9607-BE77AF7F4DD7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54DD4-AE36-4969-9724-C40824B24132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F34E4-7FD6-44B6-9907-AA8FCAA8E1D5}" type="slidenum">
              <a:rPr lang="ru-RU" smtClean="0">
                <a:solidFill>
                  <a:srgbClr val="DEDEE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E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EE87B-0C56-442E-A997-252F0042D66F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E8304-3316-431C-A381-7F9988028042}" type="datetime1">
              <a:rPr lang="ru-RU" smtClean="0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2A070-673A-40D9-A4A7-8785150CECEA}" type="slidenum">
              <a:rPr lang="ru-RU" smtClean="0">
                <a:solidFill>
                  <a:srgbClr val="DEDEE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E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5BF1D-0464-41F0-BF48-968BFBA3F23E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FD6C8-C06E-44D5-B426-3B4765D492CD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85C0DEAE-607C-4B33-B770-3779746E2DB4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3BEB53-8661-4B5D-90D3-269F15019615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DC55359F-03F9-42D7-BA68-F51C26824C15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pPr>
              <a:defRPr/>
            </a:pPr>
            <a:fld id="{49EFECD4-8436-4B4F-9BC8-FA3086FD8FC3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6125E4-5513-4A04-B0F0-8C87021765D5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B56F6-61E5-4389-9A8E-52EB23C3C898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44128-237A-4216-9EC7-F4E0F63BBB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B0107C-F9A3-4C8E-B835-1E3BC0B589B5}" type="datetime1">
              <a:rPr lang="ru-RU" smtClean="0">
                <a:solidFill>
                  <a:srgbClr val="DEDEE0"/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DEDEE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E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18255-5767-4A64-9D58-9C92011E9B85}" type="slidenum">
              <a:rPr lang="ru-RU" smtClean="0">
                <a:solidFill>
                  <a:srgbClr val="DEDEE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E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E9FFA252-65BC-4398-98EE-6E563EDEC15F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1D28EF-45AD-49EF-A9B3-8BB5E3E2153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2618" y="857147"/>
            <a:ext cx="10160000" cy="2387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 организации противоэпидемических мероприятий в очагах новой коронавирусной инфекции в Кемеровской области в 2020 году</a:t>
            </a:r>
            <a:endParaRPr lang="ru-RU"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9338" y="4849091"/>
            <a:ext cx="8535645" cy="123293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Заведующая эпидемиологическим отделом </a:t>
            </a:r>
          </a:p>
          <a:p>
            <a:pPr algn="r"/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ФБУЗ «Центр гигиены и эпидемиологии в Кемеровской области»</a:t>
            </a:r>
          </a:p>
          <a:p>
            <a:pPr algn="r"/>
            <a:r>
              <a:rPr lang="ru-RU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</a:t>
            </a:r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лавный областной специалист эпидемиолог ДОЗН КО, к.м.н. Медведева Нина Владимировна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753" y="87848"/>
            <a:ext cx="1868426" cy="1868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2793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596784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9632925"/>
              </p:ext>
            </p:extLst>
          </p:nvPr>
        </p:nvGraphicFramePr>
        <p:xfrm>
          <a:off x="600501" y="572662"/>
          <a:ext cx="11166627" cy="5678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4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279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842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07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подтверждённых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</a:t>
                      </a:r>
                      <a:r>
                        <a:rPr lang="de-DE" sz="1600" kern="1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коронавирусной инфекцией на </a:t>
                      </a:r>
                      <a:r>
                        <a:rPr lang="ru-RU" sz="18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11.03.2020 </a:t>
                      </a: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летальным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исходом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3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Румыния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3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Литва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3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Беларусь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3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Азербайджан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3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Монако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3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Исландия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3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Люксембург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3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Армения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3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Ирландия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3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Чехия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3399155"/>
                  </a:ext>
                </a:extLst>
              </a:tr>
              <a:tr h="333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Андорра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3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Португалия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3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Латвия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3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Украина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142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11</a:t>
            </a:fld>
            <a:endParaRPr lang="ru-RU">
              <a:solidFill>
                <a:srgbClr val="596784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95656080"/>
              </p:ext>
            </p:extLst>
          </p:nvPr>
        </p:nvGraphicFramePr>
        <p:xfrm>
          <a:off x="586854" y="572662"/>
          <a:ext cx="11180274" cy="5664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9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326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879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05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подтверждённых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</a:t>
                      </a:r>
                      <a:r>
                        <a:rPr lang="de-DE" sz="1600" kern="1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коронавирусной инфекцией на </a:t>
                      </a:r>
                      <a:r>
                        <a:rPr lang="ru-RU" sz="18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11.03.2020 </a:t>
                      </a: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летальным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исходом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2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Лихтенштейн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2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Венгрия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2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Польша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2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Словения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2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Ватикан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2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Сербия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2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Словакия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2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Мальта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2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Болгария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2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Молдавия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3399155"/>
                  </a:ext>
                </a:extLst>
              </a:tr>
              <a:tr h="332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Босния и Герцеговина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2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Турция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2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Кипр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2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Албания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65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12</a:t>
            </a:fld>
            <a:endParaRPr lang="ru-RU">
              <a:solidFill>
                <a:srgbClr val="596784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5851428"/>
              </p:ext>
            </p:extLst>
          </p:nvPr>
        </p:nvGraphicFramePr>
        <p:xfrm>
          <a:off x="600502" y="572666"/>
          <a:ext cx="11166626" cy="5650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4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279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842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89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подтверждённых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</a:t>
                      </a:r>
                      <a:r>
                        <a:rPr lang="de-DE" sz="1600" kern="1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коронавирусной инфекцией на </a:t>
                      </a:r>
                      <a:r>
                        <a:rPr lang="ru-RU" sz="18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11.03.2020 </a:t>
                      </a: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летальным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исходом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США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978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7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Канада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7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Бразилия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7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Мексика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7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Эквадор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7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Доминиканская Республика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7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Аргентина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7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Колумбия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7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Чили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7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Перу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3399155"/>
                  </a:ext>
                </a:extLst>
              </a:tr>
              <a:tr h="4037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Коста-Рика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7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Панама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7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Парагвай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7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Боливия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11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15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13</a:t>
            </a:fld>
            <a:endParaRPr lang="ru-RU">
              <a:solidFill>
                <a:srgbClr val="596784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65848752"/>
              </p:ext>
            </p:extLst>
          </p:nvPr>
        </p:nvGraphicFramePr>
        <p:xfrm>
          <a:off x="586854" y="572662"/>
          <a:ext cx="11180274" cy="5678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9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326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879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99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подтверждённых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</a:t>
                      </a:r>
                      <a:r>
                        <a:rPr lang="de-DE" sz="1600" kern="1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коронавирусной инфекцией на </a:t>
                      </a:r>
                      <a:r>
                        <a:rPr lang="ru-RU" sz="18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11.03.2020 </a:t>
                      </a: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летальным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исходом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Ямайка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ОАЭ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Египет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Иран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8042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291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Ливан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Кувейт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Бахрейн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Оман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Афганистан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Ирак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3399155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Пакистан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Катар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Иордания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Тунис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12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347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14</a:t>
            </a:fld>
            <a:endParaRPr lang="ru-RU">
              <a:solidFill>
                <a:srgbClr val="596784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707105"/>
              </p:ext>
            </p:extLst>
          </p:nvPr>
        </p:nvGraphicFramePr>
        <p:xfrm>
          <a:off x="637308" y="572662"/>
          <a:ext cx="11129820" cy="4077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04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153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40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46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подтверждённых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</a:t>
                      </a:r>
                      <a:r>
                        <a:rPr lang="de-DE" sz="1600" kern="1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коронавирусной инфекцией на </a:t>
                      </a:r>
                      <a:r>
                        <a:rPr lang="ru-RU" sz="18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11.03.2020 </a:t>
                      </a: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летальным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исходом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Саудовская Аравия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Морокко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Палестина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Алжир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Нигерия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Сенегал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Камерун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ЮАР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Буркина-Фасо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 Конго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3399155"/>
                  </a:ext>
                </a:extLst>
              </a:tr>
            </a:tbl>
          </a:graphicData>
        </a:graphic>
      </p:graphicFrame>
      <p:sp>
        <p:nvSpPr>
          <p:cNvPr id="6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13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798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15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48834" y="595065"/>
            <a:ext cx="10908145" cy="7833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Распространение </a:t>
            </a:r>
            <a:r>
              <a:rPr lang="en-US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COVID-19 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мире</a:t>
            </a:r>
            <a:endParaRPr lang="ru-RU" sz="24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Рисунок 5" descr="File:COVID-19 Outbreak World Map.sv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310" y="1378424"/>
            <a:ext cx="9485194" cy="513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14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983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16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8990"/>
            <a:ext cx="12078269" cy="5889009"/>
          </a:xfrm>
          <a:prstGeom prst="rect">
            <a:avLst/>
          </a:prstGeom>
          <a:noFill/>
        </p:spPr>
      </p:pic>
      <p:sp>
        <p:nvSpPr>
          <p:cNvPr id="8" name="Slide Number Placeholder 65"/>
          <p:cNvSpPr txBox="1">
            <a:spLocks/>
          </p:cNvSpPr>
          <p:nvPr/>
        </p:nvSpPr>
        <p:spPr bwMode="auto">
          <a:xfrm>
            <a:off x="11707505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15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54842" y="303025"/>
            <a:ext cx="10908145" cy="783359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Количество регистрируемых ежедневно случаев и летальность в КНР</a:t>
            </a:r>
            <a:endParaRPr lang="ru-RU" sz="24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7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2305" y="237393"/>
            <a:ext cx="10972800" cy="11665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Клиническая картина коронавирусной инфекции</a:t>
            </a:r>
            <a:endParaRPr lang="ru-RU" sz="28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4108" y="1108365"/>
            <a:ext cx="11667392" cy="574963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Ведущие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симптомы: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повышение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температуры тела  (чаще 38-39° С) в &gt; 90 % случаев;  кашель (сухой или с небольшим количеством мокроты) в 80 % случаев; ощущение сдавленности в грудной клетке в &gt; 20 % случаев; одышка в 15 % случаях; миалгия,  головная боль; кровохарканье (в редких случаях).</a:t>
            </a:r>
          </a:p>
          <a:p>
            <a:pPr marL="109728" indent="0" algn="just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Сообщается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 регистрации случаев с нетипичным началом заболевания: симптомы со стороны ЖКТ (диарея, тошнота, рвота, снижение аппетита), нервной системы (ментальные расстройства, головная боль), сердечно-сосудистой системы (учащённое сердцебиение, дискомфорт в грудной клетке).</a:t>
            </a:r>
          </a:p>
          <a:p>
            <a:pPr marL="109728" indent="0" algn="just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Средний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срок госпитализации 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- 5,8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дней (по данным ВОЗ).</a:t>
            </a:r>
          </a:p>
          <a:p>
            <a:pPr marL="109728" indent="0" algn="just">
              <a:buNone/>
            </a:pP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Летальные случаи ассоциированы с возрастом пациентов &gt;60 лет, как правило, при тяжелой сопутствующей патологии.</a:t>
            </a:r>
          </a:p>
          <a:p>
            <a:pPr marL="109728" indent="0" algn="just">
              <a:buNone/>
            </a:pP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Доля больных с тяжелым клиническим течением составляет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14-20 % (данные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ВОЗ).</a:t>
            </a:r>
          </a:p>
          <a:p>
            <a:pPr marL="109728" indent="0">
              <a:buNone/>
            </a:pPr>
            <a:endParaRPr lang="en-US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ru-RU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17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16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4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2305" y="237393"/>
            <a:ext cx="10972800" cy="11665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Лабораторное обследование</a:t>
            </a:r>
            <a:endParaRPr lang="ru-RU" sz="28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4108" y="1108365"/>
            <a:ext cx="11667392" cy="574963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en-US" sz="18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ru-RU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109728" indent="0" algn="ctr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Принято решение не исследовать мочу, ввиду отсутствия информативности!</a:t>
            </a:r>
            <a:endParaRPr lang="ru-RU" sz="22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18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17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7994582"/>
              </p:ext>
            </p:extLst>
          </p:nvPr>
        </p:nvGraphicFramePr>
        <p:xfrm>
          <a:off x="1856508" y="1274619"/>
          <a:ext cx="8728365" cy="3984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88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394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421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2200" b="1" kern="1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У лиц с признаками заболевания</a:t>
                      </a:r>
                      <a:endParaRPr kumimoji="0" lang="ru-RU" sz="2200" b="1" kern="1200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2200" b="1" kern="1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У лиц, находящихся под медицинским наблюдением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191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kumimoji="0" lang="ru-RU" sz="2200" b="1" kern="1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Мазок из носоглотки и ротоглотки (в транспортную,</a:t>
                      </a:r>
                      <a:r>
                        <a:rPr kumimoji="0" lang="ru-RU" sz="2200" b="1" kern="1200" baseline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вирусологическую среду)</a:t>
                      </a:r>
                      <a:endParaRPr kumimoji="0" lang="ru-RU" sz="2200" b="1" kern="1200" dirty="0" smtClean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kumimoji="0" lang="ru-RU" sz="2200" b="1" kern="1200" dirty="0" smtClean="0">
                          <a:solidFill>
                            <a:srgbClr val="C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Сыворотка крови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kumimoji="0" lang="ru-RU" sz="2200" b="1" kern="1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Мокрота (при наличии)</a:t>
                      </a:r>
                      <a:endParaRPr kumimoji="0" lang="ru-RU" sz="2200" b="1" kern="1200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kumimoji="0" lang="ru-RU" sz="2200" b="1" kern="1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Мазок из носоглотки и ротоглотки (можно в </a:t>
                      </a:r>
                      <a:r>
                        <a:rPr kumimoji="0" lang="ru-RU" sz="2200" b="1" kern="1200" dirty="0" err="1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физраствор</a:t>
                      </a:r>
                      <a:r>
                        <a:rPr kumimoji="0" lang="ru-RU" sz="2200" b="1" kern="1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kumimoji="0" lang="ru-RU" sz="2200" b="1" kern="1200" dirty="0" smtClean="0">
                          <a:solidFill>
                            <a:srgbClr val="C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Сыворотка крови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08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5116" y="128211"/>
            <a:ext cx="11056341" cy="11665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Лабораторное обследование</a:t>
            </a:r>
            <a:endParaRPr lang="ru-RU" sz="28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70608" y="925008"/>
            <a:ext cx="11667392" cy="5749636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Лабораторному обследованию подлежат:</a:t>
            </a:r>
          </a:p>
          <a:p>
            <a:pPr marL="109728" indent="0" algn="just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en-US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Прибывшие из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КНР, Республики Корея, Исламской Республики Иран, Итальянской Республики, Испании, Германии и Франции 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больные с симптомами ОРВИ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1-й, 3-й, 10-й день с момента госпитализации. Больные госпитализируются в соответствии с маршрутизацией. Пробы доставляются в вирусологические лаборатории ФБУЗ «Центр гигиены и эпидемиологии в Кемеровской области» (ФБУЗ «ЦГиЭКО») (в г. Кемерово – север Кузбасса, в г. Новокузнецк – юг Кузбасса). ФБУЗ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«ЦГиЭКО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 проводит исследования, далее пробы от больных доставляются в ФБУН ГНЦ «Вектор» (г. Новосибирск). За больными (в случае отсутствия госпитализации) осуществляется ежедневное медицинское наблюдение в течении 14 дней с момента пересечения граница Российской Федерации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(настаивать </a:t>
            </a:r>
            <a:r>
              <a:rPr lang="ru-RU" sz="22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госпитализации!)</a:t>
            </a: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endParaRPr lang="ru-RU" sz="22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en-US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II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Прибывшие из КНР, Республики Корея, Исламской Республики Иран, Итальянской Республики, Испании, Германии и Франции клинически 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здоровые лица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1-й (в пункте пропуска ч/з границу) и 10-й день с момента прибытия (не взирая на выходные, нерабочие дни). Материал доставляется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вирусологические лаборатории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ФБУЗ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sz="2200" b="1" dirty="0" err="1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ЦГиЭКО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(в г. Кемерово – север Кузбасса, в г. Новокузнецк – юг Кузбасса). За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прибывшими из КНР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осуществляется ежедневное медицинское наблюдение в течении 14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дней с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момента пересечения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границы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Российской Федерации.</a:t>
            </a:r>
          </a:p>
          <a:p>
            <a:pPr marL="109728" indent="0" algn="just">
              <a:buNone/>
            </a:pPr>
            <a:endParaRPr lang="ru-RU" sz="22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19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18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2305" y="237393"/>
            <a:ext cx="10972800" cy="975946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Коронавирусная</a:t>
            </a:r>
            <a:r>
              <a:rPr lang="ru-RU" sz="2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инфекция </a:t>
            </a:r>
            <a:endParaRPr lang="ru-RU" sz="28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4108" y="1125415"/>
            <a:ext cx="11667392" cy="5732585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Возбудитель – новый коронавирус SARS-CoV-2 (название присвоено Международным комитетом по таксономии вирусов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11.02.2020)</a:t>
            </a:r>
            <a:endParaRPr lang="ru-RU" sz="24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endParaRPr lang="ru-RU" sz="24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Природный резервуар – неизвестен;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вероятнее всего,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дикие животные (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предполагается – летучие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мыши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ru-RU" sz="24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endParaRPr lang="ru-RU" sz="24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Источник инфекции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больной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человек (животные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?)</a:t>
            </a:r>
          </a:p>
          <a:p>
            <a:pPr marL="109728" indent="0" algn="just">
              <a:buNone/>
            </a:pPr>
            <a:endParaRPr lang="ru-RU" sz="24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Реализуется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несколько механизмов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передачи возбудителя инфекции: аэрогенный (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воздушно-капельный, воздушно-пылевой пути передачи); фекально-оральный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(контактно-бытовой и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пищевой пути передачи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US" sz="18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endParaRPr lang="ru-RU" sz="24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!</a:t>
            </a:r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Положительные 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на новый коронавирус получены при ПЦР-исследовании фекалий больных </a:t>
            </a:r>
            <a:endParaRPr lang="en-US" sz="24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ru-RU" sz="24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2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9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2305" y="237393"/>
            <a:ext cx="10972800" cy="11665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Лабораторное обследование</a:t>
            </a:r>
            <a:endParaRPr lang="ru-RU" sz="28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4108" y="1108365"/>
            <a:ext cx="11667392" cy="574963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Лабораторному обследованию подлежат:</a:t>
            </a:r>
          </a:p>
          <a:p>
            <a:pPr marL="109728" indent="0" algn="just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en-US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III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Прибывшие из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КНР,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Республики Корея, Исламской Республики Иран, Итальянской Республики,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Испании, Германии и Франции 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больные с симптомами ОРВИ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 положительном 1-ом результате на 10-й и 12-й день с момента госпитализации. </a:t>
            </a:r>
          </a:p>
          <a:p>
            <a:pPr marL="109728" indent="0" algn="just">
              <a:buNone/>
            </a:pPr>
            <a:endParaRPr lang="ru-RU" sz="22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en-US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IV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Госпитализированные лица из близкого контакта с больным (лабораторно подтвержденным) без респираторных симптомов – аналогично: на 1-й, 3-й и 10-й дни или на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1-й,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10-й </a:t>
            </a:r>
            <a:r>
              <a:rPr lang="ru-RU" sz="2200" b="1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</a:t>
            </a:r>
            <a:r>
              <a:rPr lang="ru-RU" sz="2200" b="1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12-й.</a:t>
            </a:r>
            <a:endParaRPr lang="ru-RU" sz="22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20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19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58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564" y="831274"/>
            <a:ext cx="10945089" cy="50799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Дополнительный временный 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госпиталь для заболевших </a:t>
            </a:r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коронавирусной инфекцией 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</a:t>
            </a:r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 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стадионе </a:t>
            </a:r>
            <a:r>
              <a:rPr lang="ru-RU" sz="2400" b="1" dirty="0" err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Чжуанькоу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 </a:t>
            </a:r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Ухане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21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2050" name="Picture 2" descr="https://s0.rbk.ru/v6_top_pics/resized/590xH/media/img/6/79/75581582930879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1855" y="1339273"/>
            <a:ext cx="8802254" cy="526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0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22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1026" name="Picture 2" descr="https://s0.rbk.ru/v6_top_pics/resized/590xH/media/img/3/79/755815829308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0157" y="581891"/>
            <a:ext cx="9489748" cy="610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21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9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711199"/>
            <a:ext cx="10972800" cy="6326909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  <a:p>
            <a:pPr marL="109728" indent="0" algn="ctr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endParaRPr lang="ru-RU" sz="22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endParaRPr lang="ru-RU" sz="22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Временный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госпиталь на стадионе </a:t>
            </a:r>
            <a:r>
              <a:rPr lang="ru-RU" sz="2200" b="1" dirty="0" err="1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Чжуанькоу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был оборудован чуть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дольше,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чем за неделю</a:t>
            </a:r>
            <a:r>
              <a:rPr lang="ru-RU" sz="19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19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23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3074" name="Picture 2" descr="https://s0.rbk.ru/v6_top_pics/resized/590xH/media/img/9/48/7558158293074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7418" y="526473"/>
            <a:ext cx="8017163" cy="50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22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581891"/>
            <a:ext cx="10972800" cy="6474691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 algn="ctr">
              <a:buNone/>
            </a:pPr>
            <a:endParaRPr lang="ru-RU" sz="18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endParaRPr lang="ru-RU" sz="18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endParaRPr lang="ru-RU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endParaRPr lang="ru-RU" sz="18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endParaRPr lang="ru-RU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endParaRPr lang="ru-RU" sz="26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r>
              <a:rPr lang="ru-RU" sz="26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</a:t>
            </a:r>
            <a:r>
              <a:rPr lang="ru-RU" sz="26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стадионе планируют разместить 1,1 тыс. пациентов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24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4098" name="Picture 2" descr="https://s0.rbk.ru/v6_top_pics/resized/590xH/media/img/7/97/7558158293069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4219" y="581890"/>
            <a:ext cx="8321964" cy="52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23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7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68031"/>
            <a:ext cx="10972800" cy="6984113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 algn="ctr">
              <a:buNone/>
            </a:pP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Ранее китайские власти заявляли, что эпидемия может закончиться​ к апрелю 2020 года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25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5122" name="Picture 2" descr="https://s0.rbk.ru/v6_top_pics/resized/590xH/media/img/1/03/755815829307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4982" y="518389"/>
            <a:ext cx="8866909" cy="518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24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55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87862729"/>
              </p:ext>
            </p:extLst>
          </p:nvPr>
        </p:nvGraphicFramePr>
        <p:xfrm>
          <a:off x="609600" y="730249"/>
          <a:ext cx="10972800" cy="5468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86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541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68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kumimoji="0" lang="ru-RU" sz="2800" b="1" kern="1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Медведева Нина Владимировна</a:t>
                      </a:r>
                    </a:p>
                    <a:p>
                      <a:endParaRPr kumimoji="0" lang="en-US" sz="2800" b="1" kern="1200" dirty="0" smtClean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r>
                        <a:rPr kumimoji="0" lang="ru-RU" sz="2200" b="1" kern="1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врач-эпидемиолог, заведующая эпидемиологическим отделом </a:t>
                      </a:r>
                    </a:p>
                    <a:p>
                      <a:r>
                        <a:rPr kumimoji="0" lang="ru-RU" sz="2200" b="1" kern="1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ФБУЗ «Центр гигиены</a:t>
                      </a:r>
                      <a:r>
                        <a:rPr kumimoji="0" lang="ru-RU" sz="2200" b="1" kern="1200" baseline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и эпидемиологии в Кемеровской области» </a:t>
                      </a:r>
                    </a:p>
                    <a:p>
                      <a:endParaRPr kumimoji="0" lang="ru-RU" sz="2200" b="1" kern="1200" baseline="0" dirty="0" smtClean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r>
                        <a:rPr kumimoji="0" lang="ru-RU" sz="2200" b="1" kern="1200" baseline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Главный областной специалист-эпидемиолог ДОЗН КО, к.м.н.</a:t>
                      </a:r>
                    </a:p>
                    <a:p>
                      <a:endParaRPr kumimoji="0" lang="ru-RU" sz="2200" b="1" kern="1200" baseline="0" dirty="0" smtClean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r>
                        <a:rPr kumimoji="0" lang="ru-RU" sz="2200" b="1" kern="1200" baseline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 (384-2) 64-11-50</a:t>
                      </a:r>
                    </a:p>
                    <a:p>
                      <a:r>
                        <a:rPr kumimoji="0" lang="en-US" sz="2200" b="1" kern="1200" baseline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epid_medvedeva@mail.ru</a:t>
                      </a:r>
                      <a:endParaRPr kumimoji="0" lang="ru-RU" sz="2200" b="1" kern="1200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26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556" y="521020"/>
            <a:ext cx="4739548" cy="615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94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2305" y="237393"/>
            <a:ext cx="10972800" cy="9759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Коронавирусная инфекция</a:t>
            </a:r>
            <a:endParaRPr lang="ru-RU" sz="28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4108" y="1448460"/>
            <a:ext cx="11667392" cy="540954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пресс-конференции правительства провинции </a:t>
            </a:r>
            <a:r>
              <a:rPr lang="ru-RU" sz="2400" b="1" dirty="0" err="1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Хубей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03.02.2020 было заявлено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 способности вируса сохранять жизнеспособность на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поверхностях внешней среды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течение нескольких часов, а при температуре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градусов</a:t>
            </a: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влажности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40-50 %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 5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дней </a:t>
            </a:r>
            <a:endParaRPr lang="ru-RU" sz="24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ru-RU" sz="24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Начало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заболевания у первого заболевшего зарегистрировано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01.12.2019;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пациент не сообщал о связи с рынком морепродуктов. Не было обнаружено эпидемиологической связи между первым пациентом и последующими случаями.</a:t>
            </a:r>
          </a:p>
          <a:p>
            <a:pPr marL="109728" indent="0">
              <a:buNone/>
            </a:pPr>
            <a:endParaRPr lang="en-US" sz="18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en-US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ru-RU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3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9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1818" y="237393"/>
            <a:ext cx="11093287" cy="9759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Коронавирусная инфекция</a:t>
            </a:r>
            <a:endParaRPr lang="ru-RU" sz="28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4108" y="1125415"/>
            <a:ext cx="11667392" cy="573258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Инкубационный период </a:t>
            </a:r>
          </a:p>
          <a:p>
            <a:pPr marL="109728" indent="0">
              <a:buNone/>
            </a:pPr>
            <a:endParaRPr lang="ru-RU" sz="24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результатам исследования, проводимого под руководством </a:t>
            </a:r>
            <a:r>
              <a:rPr lang="ru-RU" sz="2400" b="1" dirty="0" err="1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Zhong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Nanshan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ведущего специалиста КНР по респираторным вирусным инфекциям,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средний инкубационный период для коронавирусной инфекции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составляет 3 дня.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Другие исследователи не исключают более длительный инкубационный период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 24 дней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(в редких случаях). 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данным ВОЗ на основании истории болезни завозных случаев средний инкубационный период - 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5,2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дня. Сообщалось о сроках инкубационного периода от 1 до 17 дней. Не исключена возможность заражения от больного в инкубационном периоде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109728" indent="0" algn="just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11.02.2020 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г. официальный представитель ВОЗ заявила, что инкубационный период </a:t>
            </a:r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новой коронавирусной инфекции 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пока рассматривается в рамках от 1 до 14 дней.</a:t>
            </a:r>
          </a:p>
          <a:p>
            <a:pPr marL="109728" indent="0">
              <a:buNone/>
            </a:pPr>
            <a:endParaRPr lang="en-US" sz="18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en-US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ru-RU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4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31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2305" y="237392"/>
            <a:ext cx="10972800" cy="123118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Коронавирусная инфекция</a:t>
            </a:r>
            <a:endParaRPr lang="ru-RU" sz="28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4108" y="1560945"/>
            <a:ext cx="11667392" cy="5297055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Согласно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данным ежедневного отчёта Государственной Комиссии здравоохранения Китая по состоянию на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11.03.2020 в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КНР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зарегистрировано 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80955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случаев заболевания </a:t>
            </a:r>
            <a:r>
              <a:rPr lang="ru-RU" sz="2200" b="1" dirty="0" err="1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коронавирусной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инфекцией.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 сутки с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10.03.2020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11.03.2020 прирост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составил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31 случаев (0,04 %) (с 09.03.2020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10.03.2020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прирост составил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случаев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(0,02%)). </a:t>
            </a:r>
            <a:endParaRPr lang="ru-RU" sz="22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Случаев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 летальным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исходом в КНР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3162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(летальность 3,9 %), в других странах 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1130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(летальность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3,0 %).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тяжёлом состоянии находятся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4492 человек (5,6 %).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Выписано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61571 человек. Отслежено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контактных лиц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675886, 14607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находятся под наблюдением. </a:t>
            </a:r>
          </a:p>
          <a:p>
            <a:pPr marL="109728" indent="0" algn="just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Всего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мире по состоянию на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11.03.2020 известно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 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118921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подтверждённых случаях. В 107 странах мира вне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КНР зарегистрировано 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37966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случаев заболевания. </a:t>
            </a:r>
            <a:endParaRPr lang="en-US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ru-RU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5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5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6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64941" y="477293"/>
            <a:ext cx="10972800" cy="1231189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Эпидемическая </a:t>
            </a:r>
            <a:r>
              <a:rPr lang="ru-RU" sz="27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динамика ежедневного выявления новых больных COVID-19 в Китае и мире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552" y="1708482"/>
            <a:ext cx="10734737" cy="4897034"/>
          </a:xfrm>
          <a:prstGeom prst="rect">
            <a:avLst/>
          </a:prstGeom>
          <a:noFill/>
        </p:spPr>
      </p:pic>
      <p:sp>
        <p:nvSpPr>
          <p:cNvPr id="7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991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7</a:t>
            </a:fld>
            <a:endParaRPr lang="ru-RU">
              <a:solidFill>
                <a:srgbClr val="596784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77466676"/>
              </p:ext>
            </p:extLst>
          </p:nvPr>
        </p:nvGraphicFramePr>
        <p:xfrm>
          <a:off x="600364" y="586853"/>
          <a:ext cx="11166765" cy="5806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45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279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842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92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подтверждённых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</a:t>
                      </a:r>
                      <a:r>
                        <a:rPr lang="de-DE" sz="1600" kern="1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коронавирусной инфекцией на </a:t>
                      </a:r>
                      <a:r>
                        <a:rPr lang="ru-RU" sz="18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11.03.2020 </a:t>
                      </a: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летальным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исходом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Китай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80955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3162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Япония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Круизный лайнер «Diamond Princess»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696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Республика Корея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7755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Вьетнам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Сингапур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166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Австралия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Малайзия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129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Камбоджа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Филиппины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Новая Зеландия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Монголия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Бруней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Таиланд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2922818"/>
                  </a:ext>
                </a:extLst>
              </a:tr>
            </a:tbl>
          </a:graphicData>
        </a:graphic>
      </p:graphicFrame>
      <p:sp>
        <p:nvSpPr>
          <p:cNvPr id="6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51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83035622"/>
              </p:ext>
            </p:extLst>
          </p:nvPr>
        </p:nvGraphicFramePr>
        <p:xfrm>
          <a:off x="600364" y="586853"/>
          <a:ext cx="11166765" cy="5806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45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279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842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92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подтверждённых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</a:t>
                      </a:r>
                      <a:r>
                        <a:rPr lang="de-DE" sz="1600" kern="1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коронавирусной инфекцией на </a:t>
                      </a:r>
                      <a:r>
                        <a:rPr lang="ru-RU" sz="18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24.02.2020 </a:t>
                      </a: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летальным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исходом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Непал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Шри-Ланка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Мальдивы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Индонезия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Бутан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Бангладеш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Франция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1784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Германия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1565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Финляндия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Италия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10149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631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6,2 %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Великобритания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Испания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1695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Россия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292281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8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21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5994449"/>
              </p:ext>
            </p:extLst>
          </p:nvPr>
        </p:nvGraphicFramePr>
        <p:xfrm>
          <a:off x="545912" y="573204"/>
          <a:ext cx="11260918" cy="5766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03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60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102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23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подтверждённых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</a:t>
                      </a:r>
                      <a:r>
                        <a:rPr lang="de-DE" sz="1600" kern="1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коронавирусной инфекцией на </a:t>
                      </a:r>
                      <a:r>
                        <a:rPr lang="ru-RU" sz="18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11.03.2020 </a:t>
                      </a: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летальным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исходом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Швеция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326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8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Бельгия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267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8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Израиль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8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Австрия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8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Хорватия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8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Швейцария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8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Северная Македония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8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Грузия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8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Норвегия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8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Дания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264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3399155"/>
                  </a:ext>
                </a:extLst>
              </a:tr>
              <a:tr h="338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Эстония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8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Нидерланды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8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Сан-Марино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8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Греция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9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7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3488</TotalTime>
  <Words>1506</Words>
  <Application>Microsoft Office PowerPoint</Application>
  <PresentationFormat>Произвольный</PresentationFormat>
  <Paragraphs>545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Городская</vt:lpstr>
      <vt:lpstr>Об организации противоэпидемических мероприятий в очагах новой коронавирусной инфекции в Кемеровской области в 2020 году</vt:lpstr>
      <vt:lpstr>Коронавирусная инфекция </vt:lpstr>
      <vt:lpstr>Коронавирусная инфекция</vt:lpstr>
      <vt:lpstr>Коронавирусная инфекция</vt:lpstr>
      <vt:lpstr>Коронавирусная инфекция</vt:lpstr>
      <vt:lpstr>Эпидемическая динамика ежедневного выявления новых больных COVID-19 в Китае и мире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Распространение COVID-19 в мире</vt:lpstr>
      <vt:lpstr>Слайд 16</vt:lpstr>
      <vt:lpstr>Клиническая картина коронавирусной инфекции</vt:lpstr>
      <vt:lpstr>Лабораторное обследование</vt:lpstr>
      <vt:lpstr>Лабораторное обследование</vt:lpstr>
      <vt:lpstr>Лабораторное обследование</vt:lpstr>
      <vt:lpstr> Дополнительный временный госпиталь для заболевших коронавирусной инфекцией на стадионе Чжуанькоу в Ухане  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эпидемиологической ситуации в Кемеровской области в 2017 году и задачах на 2018г.</dc:title>
  <dc:creator>Соколов</dc:creator>
  <cp:lastModifiedBy>Secretar</cp:lastModifiedBy>
  <cp:revision>302</cp:revision>
  <cp:lastPrinted>2020-02-19T04:37:34Z</cp:lastPrinted>
  <dcterms:created xsi:type="dcterms:W3CDTF">2018-03-20T02:14:28Z</dcterms:created>
  <dcterms:modified xsi:type="dcterms:W3CDTF">2020-03-16T01:28:04Z</dcterms:modified>
</cp:coreProperties>
</file>