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91" r:id="rId4"/>
    <p:sldId id="292" r:id="rId5"/>
    <p:sldId id="294" r:id="rId6"/>
    <p:sldId id="293" r:id="rId7"/>
    <p:sldId id="275" r:id="rId8"/>
    <p:sldId id="277" r:id="rId9"/>
    <p:sldId id="289" r:id="rId10"/>
    <p:sldId id="290" r:id="rId11"/>
    <p:sldId id="285" r:id="rId12"/>
    <p:sldId id="286" r:id="rId13"/>
    <p:sldId id="287" r:id="rId14"/>
    <p:sldId id="261" r:id="rId15"/>
    <p:sldId id="278" r:id="rId16"/>
    <p:sldId id="263" r:id="rId17"/>
    <p:sldId id="279" r:id="rId18"/>
    <p:sldId id="280" r:id="rId19"/>
    <p:sldId id="281" r:id="rId20"/>
    <p:sldId id="282" r:id="rId21"/>
    <p:sldId id="283" r:id="rId22"/>
    <p:sldId id="284" r:id="rId23"/>
    <p:sldId id="266" r:id="rId24"/>
    <p:sldId id="267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1510-9B43-4F5E-BC62-2CA8F2E36DB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5C46-AD35-4236-9A01-9CD90CAAD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3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41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1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8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16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76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18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8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8072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Проведение дезинфекционных мероприятий при вирусных инфекциях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85184"/>
            <a:ext cx="6696744" cy="13682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в Кемеровской области</a:t>
            </a: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» Заведующая эпидемиологическим отделом</a:t>
            </a:r>
          </a:p>
          <a:p>
            <a:pPr algn="r"/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Главный областной специалист-эпидемиолог ДОЗН КО </a:t>
            </a:r>
          </a:p>
          <a:p>
            <a:pPr algn="r"/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Врач-эпидемиолог, к.м.н.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Медведева Нина Владимировна</a:t>
            </a:r>
          </a:p>
          <a:p>
            <a:pPr algn="ctr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4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Примерный перечень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препаратов для дезинфекции, применяемых с целью профилактики и борьбы с инфекциями, вызванными, в том числе коронавирусом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056784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Миродез</a:t>
            </a:r>
            <a:r>
              <a:rPr lang="ru-RU" sz="2000" dirty="0"/>
              <a:t>, производитель ООО «Мир дезинфекции», банка 60 </a:t>
            </a:r>
            <a:r>
              <a:rPr lang="ru-RU" sz="2000" dirty="0" err="1"/>
              <a:t>шт</a:t>
            </a:r>
            <a:r>
              <a:rPr lang="ru-RU" sz="2000" dirty="0" err="1" smtClean="0"/>
              <a:t>.,пропиточный</a:t>
            </a:r>
            <a:r>
              <a:rPr lang="ru-RU" sz="2000" dirty="0" smtClean="0"/>
              <a:t> </a:t>
            </a:r>
            <a:r>
              <a:rPr lang="ru-RU" sz="2000" dirty="0"/>
              <a:t>раствор ДВ: ЧАС – 0,65%, экспозиция 3 мин., экстренная дезинфекция поверхностей.</a:t>
            </a:r>
          </a:p>
          <a:p>
            <a:pPr marL="0" indent="0" algn="just">
              <a:buNone/>
            </a:pPr>
            <a:r>
              <a:rPr lang="ru-RU" sz="2000" dirty="0" smtClean="0"/>
              <a:t>7.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 </a:t>
            </a:r>
            <a:r>
              <a:rPr lang="ru-RU" sz="2000" dirty="0"/>
              <a:t>производитель ООО «Мир дезинфекции», банка 80 шт., 135х180, пропиточный раствор,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антисептик, обработка поверхностей.</a:t>
            </a:r>
          </a:p>
          <a:p>
            <a:pPr marL="0" indent="0" algn="just">
              <a:buNone/>
            </a:pPr>
            <a:r>
              <a:rPr lang="ru-RU" sz="2000" dirty="0"/>
              <a:t>8.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</a:t>
            </a:r>
            <a:r>
              <a:rPr lang="ru-RU" sz="2000" dirty="0"/>
              <a:t>, производитель ООО «Мир дезинфекции», ДВ: изопропиловый спирт (</a:t>
            </a:r>
            <a:r>
              <a:rPr lang="ru-RU" sz="2000" dirty="0" smtClean="0"/>
              <a:t>2-пропанол</a:t>
            </a:r>
            <a:r>
              <a:rPr lang="ru-RU" sz="2000" dirty="0"/>
              <a:t>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антисептик.</a:t>
            </a:r>
          </a:p>
          <a:p>
            <a:pPr marL="0" indent="0" algn="just">
              <a:buNone/>
            </a:pPr>
            <a:r>
              <a:rPr lang="ru-RU" sz="2000" dirty="0"/>
              <a:t>9.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</a:t>
            </a:r>
            <a:r>
              <a:rPr lang="ru-RU" sz="2000" dirty="0"/>
              <a:t>, саше 60х100; 135х185, пропиточный раствор,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антисептик, обработка поверхностей</a:t>
            </a:r>
          </a:p>
          <a:p>
            <a:pPr marL="0" indent="0" algn="just">
              <a:buNone/>
            </a:pPr>
            <a:r>
              <a:rPr lang="ru-RU" sz="2000" dirty="0"/>
              <a:t>10. </a:t>
            </a:r>
            <a:r>
              <a:rPr lang="ru-RU" sz="2000" b="1" dirty="0" err="1"/>
              <a:t>Мирафлорес</a:t>
            </a:r>
            <a:r>
              <a:rPr lang="ru-RU" sz="2000" b="1" dirty="0"/>
              <a:t> антисептик</a:t>
            </a:r>
            <a:r>
              <a:rPr lang="ru-RU" sz="2000" dirty="0"/>
              <a:t>, производитель ООО «Мир дезинфекции»,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- 10% и комплекс ЧАС - 0,2%, кожный антисептик, экстренная обработка поверхностей.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C:\Users\frolova_na\Desktop\ккртинки\7613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99727"/>
            <a:ext cx="70444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8" y="1265381"/>
            <a:ext cx="9985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rolova_na\Desktop\ккртинки\or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990872"/>
            <a:ext cx="1111598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olova_na\Desktop\ккртинки\Snimokekrana2020-01-28v16.45.22-228x2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03" y="3212976"/>
            <a:ext cx="765513" cy="1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201.38\общая папка\07 Эпидемиологический отдел\ПАРАЗИТОЛОГИ\ккртинки\Анавидин-комплит-1-ли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168" y="4199211"/>
            <a:ext cx="885328" cy="1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6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4936" cy="5040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Инструкция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01/12 по применению средства дезинфицирующего с моющим эффектом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«А-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целей дезинфекции, предстерилизационной очистки, в ЛПО, дезинфекции на предприятиях коммунально-бытового обслуживания, в учреждениях образования, культуры, отдыха, спорта, детских пенитенциарных и социального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24936" cy="4701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Средство </a:t>
            </a:r>
            <a:r>
              <a:rPr lang="ru-RU" sz="1600" b="1" dirty="0"/>
              <a:t>«А-ДЕЗ» </a:t>
            </a:r>
            <a:r>
              <a:rPr lang="ru-RU" sz="1600" dirty="0"/>
              <a:t>обладает антимикробной активностью в отношении </a:t>
            </a:r>
            <a:r>
              <a:rPr lang="ru-RU" sz="1600" dirty="0" smtClean="0"/>
              <a:t>грамотрицательных и грамположительных </a:t>
            </a:r>
            <a:r>
              <a:rPr lang="ru-RU" sz="1600" dirty="0"/>
              <a:t>микроорганизмов (включая, бактерии группы кишечной </a:t>
            </a:r>
            <a:r>
              <a:rPr lang="ru-RU" sz="1600" dirty="0" smtClean="0"/>
              <a:t>палочки, стафилококки</a:t>
            </a:r>
            <a:r>
              <a:rPr lang="ru-RU" sz="1600" dirty="0"/>
              <a:t>, </a:t>
            </a:r>
            <a:r>
              <a:rPr lang="ru-RU" sz="1600" dirty="0" smtClean="0"/>
              <a:t>стрептококки</a:t>
            </a:r>
            <a:r>
              <a:rPr lang="ru-RU" sz="1600" dirty="0"/>
              <a:t>, синегнойную палочку и других возбудителей </a:t>
            </a:r>
            <a:r>
              <a:rPr lang="ru-RU" sz="1600" dirty="0" smtClean="0"/>
              <a:t>внутрибольничных инфекций</a:t>
            </a:r>
            <a:r>
              <a:rPr lang="ru-RU" sz="1600" dirty="0"/>
              <a:t>, микобактерии туберкулеза), вирусов (в отношении всех известных </a:t>
            </a:r>
            <a:r>
              <a:rPr lang="ru-RU" sz="1600" dirty="0" smtClean="0"/>
              <a:t>вирусов-патогенов человека</a:t>
            </a:r>
            <a:r>
              <a:rPr lang="ru-RU" sz="1600" dirty="0"/>
              <a:t>, в том числе вирусов </a:t>
            </a:r>
            <a:r>
              <a:rPr lang="ru-RU" sz="1600" dirty="0" err="1"/>
              <a:t>энтеральных</a:t>
            </a:r>
            <a:r>
              <a:rPr lang="ru-RU" sz="1600" dirty="0"/>
              <a:t> и парентеральных гепатитов (в </a:t>
            </a:r>
            <a:r>
              <a:rPr lang="ru-RU" sz="1600" dirty="0" err="1"/>
              <a:t>т.ч</a:t>
            </a:r>
            <a:r>
              <a:rPr lang="ru-RU" sz="1600" dirty="0"/>
              <a:t>. гепатита А, В </a:t>
            </a:r>
            <a:r>
              <a:rPr lang="ru-RU" sz="1600" dirty="0" smtClean="0"/>
              <a:t>и С</a:t>
            </a:r>
            <a:r>
              <a:rPr lang="ru-RU" sz="1600" dirty="0"/>
              <a:t>), ВИЧ, полиомиелита, аденовирусов, вирусов «атипичной пневмонии» (SARS), «</a:t>
            </a:r>
            <a:r>
              <a:rPr lang="ru-RU" sz="1600" dirty="0" smtClean="0"/>
              <a:t>птичьего» гриппа </a:t>
            </a:r>
            <a:r>
              <a:rPr lang="ru-RU" sz="1600" dirty="0"/>
              <a:t>H5N1, «свиного» гриппа, гриппа человека, </a:t>
            </a:r>
            <a:r>
              <a:rPr lang="ru-RU" sz="1600" dirty="0" err="1"/>
              <a:t>Коксакки</a:t>
            </a:r>
            <a:r>
              <a:rPr lang="ru-RU" sz="1600" dirty="0"/>
              <a:t>, ЕСНО, герпеса и др</a:t>
            </a:r>
            <a:r>
              <a:rPr lang="ru-RU" sz="1600" dirty="0" smtClean="0"/>
              <a:t>.)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Средство </a:t>
            </a:r>
            <a:r>
              <a:rPr lang="ru-RU" sz="1600" b="1" dirty="0"/>
              <a:t>«А-ДЕЗ» </a:t>
            </a:r>
            <a:r>
              <a:rPr lang="ru-RU" sz="1600" dirty="0"/>
              <a:t>предназначено для: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дезинфекции </a:t>
            </a:r>
            <a:r>
              <a:rPr lang="ru-RU" sz="1600" dirty="0"/>
              <a:t>и мытья поверхностей в помещениях, жесткой и мягкой мебели, </a:t>
            </a:r>
            <a:r>
              <a:rPr lang="ru-RU" sz="1600" dirty="0" smtClean="0"/>
              <a:t>напольных покрытий </a:t>
            </a:r>
            <a:r>
              <a:rPr lang="ru-RU" sz="1600" dirty="0"/>
              <a:t>и обивочных тканей, предметов обстановки, поверхностей аппаратов, </a:t>
            </a:r>
            <a:r>
              <a:rPr lang="ru-RU" sz="1600" dirty="0" smtClean="0"/>
              <a:t>приборов, санитарно-технического </a:t>
            </a:r>
            <a:r>
              <a:rPr lang="ru-RU" sz="1600" dirty="0"/>
              <a:t>оборудования, акриловых ванн, белья, посуды (в том </a:t>
            </a:r>
            <a:r>
              <a:rPr lang="ru-RU" sz="1600" dirty="0" smtClean="0"/>
              <a:t>числе одноразовой</a:t>
            </a:r>
            <a:r>
              <a:rPr lang="ru-RU" sz="1600" dirty="0"/>
              <a:t>, аптечной и лабораторной), предметов для мытья посуды, резиновых </a:t>
            </a:r>
            <a:r>
              <a:rPr lang="ru-RU" sz="1600" dirty="0" smtClean="0"/>
              <a:t>и полипропиленовых </a:t>
            </a:r>
            <a:r>
              <a:rPr lang="ru-RU" sz="1600" dirty="0"/>
              <a:t>ковриков, уборочного инвентаря и материала, игрушек, </a:t>
            </a:r>
            <a:r>
              <a:rPr lang="ru-RU" sz="1600" dirty="0" smtClean="0"/>
              <a:t>спортивного инвентаря и др.</a:t>
            </a:r>
          </a:p>
          <a:p>
            <a:pPr>
              <a:buFontTx/>
              <a:buChar char="-"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53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51216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</a:rPr>
              <a:t>Пример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режимов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дезинфекции объектов растворами средства «а-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дез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» </a:t>
            </a: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при инфекциях вирусной этиологии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 (в отношении всех известных вирусов-патогенов человека, в том числе вирусов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энтеральных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 и парентеральных гепатитов (в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. гепатита а, в и с),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вич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, полиомиелита, аденовирусов, вирусов «атипичной пневмонии» (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sars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), «птичьего» гриппа h5n1, «свиного» гриппа, гриппа человека, герпеса и др.)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916110"/>
          <a:ext cx="8003232" cy="432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/>
                <a:gridCol w="2000808"/>
                <a:gridCol w="2000808"/>
                <a:gridCol w="2000808"/>
              </a:tblGrid>
              <a:tr h="7928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Объекты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Концентрация</a:t>
                      </a:r>
                    </a:p>
                    <a:p>
                      <a:pPr algn="ctr"/>
                      <a:r>
                        <a:rPr lang="ru-RU" sz="1200" dirty="0" smtClean="0"/>
                        <a:t>рабочего раствора</a:t>
                      </a:r>
                    </a:p>
                    <a:p>
                      <a:pPr algn="ctr"/>
                      <a:r>
                        <a:rPr lang="ru-RU" sz="1200" dirty="0" smtClean="0"/>
                        <a:t>препарата</a:t>
                      </a:r>
                    </a:p>
                    <a:p>
                      <a:pPr algn="ctr"/>
                      <a:r>
                        <a:rPr lang="ru-RU" sz="1200" dirty="0" smtClean="0"/>
                        <a:t>(по препарату),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обеззараживания,</a:t>
                      </a:r>
                    </a:p>
                    <a:p>
                      <a:pPr algn="ctr"/>
                      <a:r>
                        <a:rPr lang="ru-RU" sz="1200" dirty="0" smtClean="0"/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Способ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0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Поверхности в помещениях (пол, стены, жесткая мебель), приборы, оборудование; санитарный</a:t>
                      </a:r>
                    </a:p>
                    <a:p>
                      <a:r>
                        <a:rPr lang="ru-RU" sz="1050" dirty="0" smtClean="0"/>
                        <a:t>транспорт; транспорт для</a:t>
                      </a:r>
                    </a:p>
                    <a:p>
                      <a:r>
                        <a:rPr lang="ru-RU" sz="1050" dirty="0" smtClean="0"/>
                        <a:t>перевозки пищевых     продуктов; общественный транспорт, метрополитен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</a:p>
                    <a:p>
                      <a:pPr algn="ctr"/>
                      <a:r>
                        <a:rPr lang="ru-RU" sz="1600" dirty="0" smtClean="0"/>
                        <a:t>15</a:t>
                      </a:r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Протирание или</a:t>
                      </a:r>
                    </a:p>
                    <a:p>
                      <a:pPr algn="ctr"/>
                      <a:r>
                        <a:rPr lang="ru-RU" sz="1400" dirty="0" smtClean="0"/>
                        <a:t>орошение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73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Поверхности мягкие, в </a:t>
                      </a:r>
                      <a:r>
                        <a:rPr lang="ru-RU" sz="1050" dirty="0" err="1" smtClean="0"/>
                        <a:t>т.ч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ковровые и прочие  напольные</a:t>
                      </a:r>
                    </a:p>
                    <a:p>
                      <a:r>
                        <a:rPr lang="ru-RU" sz="1050" dirty="0" smtClean="0"/>
                        <a:t>покрытия, обивочные ткани, мягкая мебель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</a:p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</a:p>
                    <a:p>
                      <a:pPr algn="ctr"/>
                      <a:r>
                        <a:rPr lang="ru-RU" sz="1600" dirty="0" smtClean="0"/>
                        <a:t>60</a:t>
                      </a:r>
                    </a:p>
                    <a:p>
                      <a:pPr algn="ctr"/>
                      <a:r>
                        <a:rPr lang="ru-RU" sz="1600" dirty="0" smtClean="0"/>
                        <a:t>30</a:t>
                      </a:r>
                    </a:p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Протирание,</a:t>
                      </a:r>
                    </a:p>
                    <a:p>
                      <a:pPr algn="ctr"/>
                      <a:r>
                        <a:rPr lang="ru-RU" sz="1400" dirty="0" smtClean="0"/>
                        <a:t>обработка с</a:t>
                      </a:r>
                    </a:p>
                    <a:p>
                      <a:pPr algn="ctr"/>
                      <a:r>
                        <a:rPr lang="ru-RU" sz="1400" dirty="0" smtClean="0"/>
                        <a:t>помощью щетки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2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Уборочный материал,</a:t>
                      </a:r>
                    </a:p>
                    <a:p>
                      <a:r>
                        <a:rPr lang="ru-RU" sz="1050" dirty="0" smtClean="0"/>
                        <a:t>инвентарь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</a:p>
                    <a:p>
                      <a:pPr algn="ctr"/>
                      <a:r>
                        <a:rPr lang="ru-RU" sz="1600" dirty="0" smtClean="0"/>
                        <a:t>60</a:t>
                      </a:r>
                    </a:p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Погружение,</a:t>
                      </a:r>
                    </a:p>
                    <a:p>
                      <a:pPr algn="ctr"/>
                      <a:r>
                        <a:rPr lang="ru-RU" sz="1400" dirty="0" smtClean="0"/>
                        <a:t>протирание,</a:t>
                      </a:r>
                    </a:p>
                    <a:p>
                      <a:pPr algn="ctr"/>
                      <a:r>
                        <a:rPr lang="ru-RU" sz="1400" dirty="0" smtClean="0"/>
                        <a:t>замачивание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36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</a:t>
            </a:r>
            <a:r>
              <a:rPr lang="ru-RU" sz="2000" dirty="0" smtClean="0">
                <a:solidFill>
                  <a:schemeClr val="tx1"/>
                </a:solidFill>
              </a:rPr>
              <a:t>  приготовления рабочих растворов «А-ДЕЗ»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0538" y="836613"/>
          <a:ext cx="8075610" cy="578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22"/>
                <a:gridCol w="1615122"/>
                <a:gridCol w="1615122"/>
                <a:gridCol w="1615122"/>
                <a:gridCol w="1615122"/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Концентрация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рабочего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раствора по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препарату,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средства «А-ДЕЗ» и воды необходимые для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приготовления рабочего раствора объемом: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7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19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Средство,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Вода,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Средство,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Вода,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9995,0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998,5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9975,0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995,0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4" name="Picture 4" descr="C:\Users\frolova_na\Desktop\ккртинки\25d398b3fd12990b3e7f919d508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1912"/>
            <a:ext cx="839354" cy="9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7698" cy="5977458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2000" b="1" dirty="0">
                <a:solidFill>
                  <a:prstClr val="black"/>
                </a:solidFill>
              </a:rPr>
              <a:t>Способы дезинфекционной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обработки</a:t>
            </a:r>
            <a:endParaRPr lang="ru-RU" sz="2000" b="1" u="sng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800" b="1" i="1" u="sng" dirty="0" smtClean="0"/>
              <a:t> Протирание</a:t>
            </a:r>
            <a:r>
              <a:rPr lang="ru-RU" sz="1800" dirty="0" smtClean="0"/>
              <a:t> </a:t>
            </a:r>
            <a:r>
              <a:rPr lang="ru-RU" sz="1800" dirty="0"/>
              <a:t>- применяется для обработки различных поверхностей (</a:t>
            </a:r>
            <a:r>
              <a:rPr lang="ru-RU" sz="1800" b="1" dirty="0"/>
              <a:t>пола, стен, потолка, дверей, мебели, спортивного инвентаря), санитарно-технического оборудования</a:t>
            </a:r>
            <a:r>
              <a:rPr lang="ru-RU" sz="1800" dirty="0"/>
              <a:t>. Ветошь погружается в раствор, </a:t>
            </a:r>
            <a:r>
              <a:rPr lang="ru-RU" sz="1800" b="1" dirty="0"/>
              <a:t>слегка отжимается</a:t>
            </a:r>
            <a:r>
              <a:rPr lang="ru-RU" sz="1800" dirty="0"/>
              <a:t>, после чего ею проводится протирание поверхности; возможно использование щетки, ерша. Протирание обычно осуществляется однократно или двукратно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i="1" dirty="0" smtClean="0">
                <a:solidFill>
                  <a:prstClr val="black"/>
                </a:solidFill>
              </a:rPr>
              <a:t> </a:t>
            </a:r>
            <a:r>
              <a:rPr lang="ru-RU" sz="1800" b="1" i="1" u="sng" dirty="0" smtClean="0"/>
              <a:t>Орошение </a:t>
            </a:r>
            <a:r>
              <a:rPr lang="ru-RU" sz="1800" dirty="0"/>
              <a:t>- используется для дезинфекционной обработки поверхностей помещений (пола, стен и др.). Орошение осуществляется при помощи гидропульта, </a:t>
            </a:r>
            <a:r>
              <a:rPr lang="ru-RU" sz="1800" dirty="0" err="1"/>
              <a:t>автомакса</a:t>
            </a:r>
            <a:r>
              <a:rPr lang="ru-RU" sz="1800" dirty="0"/>
              <a:t> и др. аппаратуры; процесс орошения </a:t>
            </a:r>
            <a:r>
              <a:rPr lang="ru-RU" sz="1800" b="1" dirty="0"/>
              <a:t>стен начинают сверху, осуществляя движение слева направо, избыток влаги собирается с пола ветошью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b="1" i="1" u="sng" dirty="0"/>
              <a:t> </a:t>
            </a:r>
            <a:r>
              <a:rPr lang="ru-RU" sz="1800" b="1" i="1" u="sng" dirty="0" smtClean="0"/>
              <a:t>Погружение</a:t>
            </a:r>
            <a:r>
              <a:rPr lang="ru-RU" sz="1800" dirty="0" smtClean="0"/>
              <a:t> </a:t>
            </a:r>
            <a:r>
              <a:rPr lang="ru-RU" sz="1800" dirty="0"/>
              <a:t>- применяется для </a:t>
            </a:r>
            <a:r>
              <a:rPr lang="ru-RU" sz="1800" b="1" dirty="0"/>
              <a:t>обеззараживания посуды</a:t>
            </a:r>
            <a:r>
              <a:rPr lang="ru-RU" sz="1800" dirty="0"/>
              <a:t> (она должна быть уложена на ребро и полностью погружена в раствор), </a:t>
            </a:r>
            <a:r>
              <a:rPr lang="ru-RU" sz="1800" b="1" dirty="0"/>
              <a:t>белья</a:t>
            </a:r>
            <a:r>
              <a:rPr lang="ru-RU" sz="1800" dirty="0"/>
              <a:t> (вещи погружаются поштучно полностью), </a:t>
            </a:r>
            <a:r>
              <a:rPr lang="ru-RU" sz="1800" b="1" dirty="0"/>
              <a:t>уборочного инвентаря и ветоши, изделий медицинского назначения и т.п</a:t>
            </a:r>
            <a:r>
              <a:rPr lang="ru-RU" sz="1800" b="1" dirty="0" smtClean="0"/>
              <a:t>., </a:t>
            </a:r>
            <a:r>
              <a:rPr lang="ru-RU" sz="1800" dirty="0" smtClean="0"/>
              <a:t>с выдерживанием определенной экспозиции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Picture 3" descr="\\192.168.201.38\общая папка\07 Эпидемиологический отдел\ПАРАЗИТОЛОГИ\ккртинки\14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09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205" y="11663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7698" cy="5977458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2000" b="1" u="sng" dirty="0">
                <a:solidFill>
                  <a:prstClr val="black"/>
                </a:solidFill>
              </a:rPr>
              <a:t>Способы дезинфекционной обработки</a:t>
            </a:r>
            <a:r>
              <a:rPr lang="ru-RU" sz="2000" b="1" u="sng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выявлении </a:t>
            </a:r>
            <a:r>
              <a:rPr lang="ru-RU" sz="2000" b="1" dirty="0"/>
              <a:t>инфекционного больного </a:t>
            </a:r>
            <a:r>
              <a:rPr lang="ru-RU" sz="2000" dirty="0"/>
              <a:t>после его госпитализации необходимо обеспечить качественную </a:t>
            </a:r>
            <a:r>
              <a:rPr lang="ru-RU" sz="2000" b="1" dirty="0"/>
              <a:t>заключительную дезинфекцию в инфекционном очаге.</a:t>
            </a:r>
            <a:r>
              <a:rPr lang="ru-RU" sz="2000" dirty="0"/>
              <a:t> Объем, перечень объектов для обеззараживания, выбор дезинфицирующего средства и режимы его применения </a:t>
            </a:r>
            <a:r>
              <a:rPr lang="ru-RU" sz="2000" b="1" dirty="0"/>
              <a:t>определяются эпидемиологом</a:t>
            </a:r>
            <a:r>
              <a:rPr lang="ru-RU" sz="2000" dirty="0"/>
              <a:t>. Обеззараживание объектов проводится по режимам, обеспечивающим гибель конкретного возбудителя. Наиболее надежными и удобными для применения средствами при проведении заключительной дезинфекции являются </a:t>
            </a:r>
            <a:r>
              <a:rPr lang="ru-RU" sz="2000" b="1" dirty="0" err="1"/>
              <a:t>хлорактивные</a:t>
            </a:r>
            <a:r>
              <a:rPr lang="ru-RU" sz="2000" dirty="0"/>
              <a:t>, в частности, содержащие в качестве действующего вещества </a:t>
            </a:r>
            <a:r>
              <a:rPr lang="ru-RU" sz="2000" dirty="0" err="1"/>
              <a:t>хлоризоцианурат</a:t>
            </a:r>
            <a:r>
              <a:rPr lang="ru-RU" sz="2000" dirty="0"/>
              <a:t> натрия.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Picture 3" descr="\\192.168.201.38\общая папка\07 Эпидемиологический отдел\ПАРАЗИТОЛОГИ\ккртинки\14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205" y="11663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Объекты подлежащие дезинфекционной обработке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Обработке </a:t>
            </a:r>
            <a:r>
              <a:rPr lang="ru-RU" sz="2000" dirty="0"/>
              <a:t>подлежат все доступные объекты внешней среды и поверхности: стены, пол, перила, двери, ручки, сиденья, рабочие поверхности, </a:t>
            </a:r>
            <a:r>
              <a:rPr lang="ru-RU" sz="2000" dirty="0" err="1"/>
              <a:t>орг.техника</a:t>
            </a:r>
            <a:r>
              <a:rPr lang="ru-RU" sz="2000" dirty="0"/>
              <a:t>, ступени, санитарно-технические </a:t>
            </a:r>
            <a:r>
              <a:rPr lang="ru-RU" sz="2000" dirty="0" smtClean="0"/>
              <a:t>устройства, тренажерное, спортивное оборудование, гимнастические коврики, скамейки, торговое оборудование, автотранспорт, тележки, корзины, лотки </a:t>
            </a:r>
            <a:r>
              <a:rPr lang="ru-RU" sz="2000" dirty="0"/>
              <a:t>и т.д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Профилактическая </a:t>
            </a:r>
            <a:r>
              <a:rPr lang="ru-RU" sz="2000" dirty="0"/>
              <a:t>дезинфекция проводится по окончании рабочей смены (или не реже, чем через 6 часов) путем протирания дезинфицирующими салфетками (или растворами дезинфицирующих средств)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098" name="Picture 2" descr="C:\Users\frolova_na\Desktop\ккртинки\9d61155e4e9ea0e0b9bae3d813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7123"/>
            <a:ext cx="1410005" cy="1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rolova_na\Desktop\ккртинки\DrT-JgHW4AAxGK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5390"/>
            <a:ext cx="18782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rolova_na\Desktop\ккртинки\poruchni-v-vannoi-dlya-pozhily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149" y="3475312"/>
            <a:ext cx="1746171" cy="10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rolova_na\Desktop\ккртинки\610df611363c8bfabbe54b1cf2e49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087" y="3449142"/>
            <a:ext cx="2304256" cy="14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5997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Требования к персоналу осуществляющему дезинфекцию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Работы </a:t>
            </a:r>
            <a:r>
              <a:rPr lang="ru-RU" dirty="0"/>
              <a:t>по профилактической дезинфекции должны осуществляться специально </a:t>
            </a:r>
            <a:r>
              <a:rPr lang="ru-RU" b="1" dirty="0"/>
              <a:t>обученным персоналом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объекте должно быть предусмотрено </a:t>
            </a:r>
            <a:r>
              <a:rPr lang="ru-RU" b="1" dirty="0"/>
              <a:t>наличие помещений:</a:t>
            </a:r>
          </a:p>
          <a:p>
            <a:pPr marL="0" indent="0" algn="just">
              <a:buNone/>
            </a:pPr>
            <a:r>
              <a:rPr lang="ru-RU" dirty="0" smtClean="0"/>
              <a:t>- для </a:t>
            </a:r>
            <a:r>
              <a:rPr lang="ru-RU" dirty="0"/>
              <a:t>хранения и обработки оборудования и инвентаря для мойки и дезинфекции (аппараты для дезинфекции, емкости для приготовления рабочих растворов дезинфицирующих средств, ведра, ветошь, щетки и др.);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закрывающихся шкафов </a:t>
            </a:r>
            <a:r>
              <a:rPr lang="ru-RU" dirty="0"/>
              <a:t>для хранения дезинфицирующих средств;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шкафчиков </a:t>
            </a:r>
            <a:r>
              <a:rPr lang="ru-RU" dirty="0"/>
              <a:t>для спецодежды персонала, проводящего работы по дезинфекции.</a:t>
            </a:r>
          </a:p>
          <a:p>
            <a:pPr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11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5997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Требования к персоналу осуществляющему дезинфекцию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К работе с дезинфицирующими средствами </a:t>
            </a:r>
            <a:r>
              <a:rPr lang="ru-RU" b="1" dirty="0"/>
              <a:t>не допускают лиц моложе 18 лет</a:t>
            </a:r>
            <a:r>
              <a:rPr lang="ru-RU" dirty="0"/>
              <a:t>, лиц с аллергическими заболеваниями и чувствительных к химическим </a:t>
            </a:r>
            <a:r>
              <a:rPr lang="ru-RU" dirty="0" smtClean="0"/>
              <a:t>веществам;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Персонал, работающий с дезинфекционными средствами, должен регулярно проходить </a:t>
            </a:r>
            <a:r>
              <a:rPr lang="ru-RU" b="1" dirty="0"/>
              <a:t>медицинский осмотр </a:t>
            </a:r>
            <a:r>
              <a:rPr lang="ru-RU" dirty="0"/>
              <a:t>в соответствии с законодательством Российской </a:t>
            </a:r>
            <a:r>
              <a:rPr lang="ru-RU" dirty="0" smtClean="0"/>
              <a:t>Федерации;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Все лица, осуществляющие дезинфекционные мероприятия, </a:t>
            </a:r>
            <a:r>
              <a:rPr lang="ru-RU" b="1" dirty="0"/>
              <a:t>должны пройти специальную подготовку</a:t>
            </a:r>
            <a:r>
              <a:rPr lang="ru-RU" dirty="0"/>
              <a:t>, обучение правилам личной и общественной безопасности при работе с дезинфицирующими средствами, </a:t>
            </a:r>
            <a:r>
              <a:rPr lang="ru-RU" b="1" dirty="0"/>
              <a:t>должны быть обеспечены спецодеждой и обувью</a:t>
            </a:r>
            <a:r>
              <a:rPr lang="ru-RU" dirty="0"/>
              <a:t> в соответствии с действующими нормами, а также средствами индивидуальной защиты и аптечкой первой медицинской </a:t>
            </a:r>
            <a:r>
              <a:rPr lang="ru-RU" dirty="0" smtClean="0"/>
              <a:t>помощи;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приготовлении рабочих растворов следует избегать его попадания на кожу и в глаза. </a:t>
            </a:r>
            <a:r>
              <a:rPr lang="ru-RU" b="1" dirty="0"/>
              <a:t>Все работы с дезинфицирующими средствами необходимо проводить с защитой кожи рук резиновыми перчатками (иногда требуются очки, респиратор</a:t>
            </a:r>
            <a:r>
              <a:rPr lang="ru-RU" b="1" dirty="0" smtClean="0"/>
              <a:t>)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При проведении дезинфекционных работ необходимо обязательно </a:t>
            </a:r>
            <a:r>
              <a:rPr lang="ru-RU" b="1" dirty="0"/>
              <a:t>соблюдать требования инструкции</a:t>
            </a:r>
            <a:r>
              <a:rPr lang="ru-RU" dirty="0"/>
              <a:t> на конкретный дезинфицирующий препарат.</a:t>
            </a:r>
          </a:p>
          <a:p>
            <a:pPr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160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500" dirty="0" smtClean="0"/>
              <a:t>При </a:t>
            </a:r>
            <a:r>
              <a:rPr lang="ru-RU" sz="3500" dirty="0"/>
              <a:t>приготовлении рабочих растворов следует избегать его попадания на кожу и в глаза. </a:t>
            </a:r>
            <a:r>
              <a:rPr lang="ru-RU" sz="3500" b="1" dirty="0"/>
              <a:t>Все работы с дезинфицирующими средствами необходимо проводить с защитой кожи рук резиновыми перчатками (иногда требуются очки, респиратор</a:t>
            </a:r>
            <a:r>
              <a:rPr lang="ru-RU" sz="3500" b="1" dirty="0" smtClean="0"/>
              <a:t>)</a:t>
            </a:r>
            <a:r>
              <a:rPr lang="ru-RU" sz="3500" dirty="0" smtClean="0"/>
              <a:t>;</a:t>
            </a:r>
          </a:p>
          <a:p>
            <a:pPr marL="0" indent="0" algn="just">
              <a:buNone/>
            </a:pPr>
            <a:r>
              <a:rPr lang="ru-RU" sz="3500" dirty="0" smtClean="0"/>
              <a:t>При </a:t>
            </a:r>
            <a:r>
              <a:rPr lang="ru-RU" sz="3500" dirty="0"/>
              <a:t>проведении дезинфекционных работ необходимо обязательно </a:t>
            </a:r>
            <a:r>
              <a:rPr lang="ru-RU" sz="3500" b="1" dirty="0"/>
              <a:t>соблюдать требования инструкции </a:t>
            </a:r>
            <a:r>
              <a:rPr lang="ru-RU" sz="3500" dirty="0"/>
              <a:t>на конкретный дезинфицирующий </a:t>
            </a:r>
            <a:r>
              <a:rPr lang="ru-RU" sz="3500" dirty="0" smtClean="0"/>
              <a:t>препарат;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Ветошью (раздельной для каждого вида работ), </a:t>
            </a:r>
            <a:r>
              <a:rPr lang="ru-RU" sz="3500" dirty="0"/>
              <a:t>смоченной дезинфицирующим раствором, протирают оборудование, удаляют видимые загрязнения со стен, после чего моют </a:t>
            </a:r>
            <a:r>
              <a:rPr lang="ru-RU" sz="3500" dirty="0" smtClean="0"/>
              <a:t>полы;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Уборочный инвентарь должен иметь четкую маркировку </a:t>
            </a:r>
            <a:r>
              <a:rPr lang="ru-RU" sz="3500" dirty="0"/>
              <a:t>с указанием помещений и видов уборочных работ, использоваться строго по назначению и храниться раздельно. После использования уборочный инвентарь промывается, дезинфицируется, просушивается и хранится в специально предусмотренном для этих целей помещении. </a:t>
            </a:r>
            <a:r>
              <a:rPr lang="ru-RU" sz="3500" b="1" dirty="0"/>
              <a:t>Уборочный инвентарь для санузлов хранится </a:t>
            </a:r>
            <a:r>
              <a:rPr lang="ru-RU" sz="3500" b="1" dirty="0" smtClean="0"/>
              <a:t>отдельно!</a:t>
            </a:r>
            <a:endParaRPr lang="ru-RU" sz="3500" b="1" dirty="0"/>
          </a:p>
          <a:p>
            <a:pPr marL="0" indent="0" algn="just">
              <a:buNone/>
            </a:pPr>
            <a:r>
              <a:rPr lang="ru-RU" sz="3500" b="1" dirty="0" smtClean="0"/>
              <a:t>Все </a:t>
            </a:r>
            <a:r>
              <a:rPr lang="ru-RU" sz="3500" b="1" dirty="0"/>
              <a:t>материалы и оборудование</a:t>
            </a:r>
            <a:r>
              <a:rPr lang="ru-RU" sz="3500" dirty="0"/>
              <a:t>, используемые </a:t>
            </a:r>
            <a:r>
              <a:rPr lang="ru-RU" sz="3500" b="1" dirty="0"/>
              <a:t>для уборки и дезинфекции, должны быть исправными</a:t>
            </a:r>
            <a:r>
              <a:rPr lang="ru-RU" sz="3500" dirty="0"/>
              <a:t>, безупречно чистыми. Нельзя использовать ломкие швабры, ветхую ветошь, емкости с внешними признаками повреждения и коррозии.</a:t>
            </a:r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4213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4900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Дезинфекционные мероприятия проводятся на основании нормативных документов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568952" cy="59252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- Федеральный закон РФ от 30 марта 1999 № 52-ФЗ «О санитарно-эпидемиологическом благополучии населения», ст. 29  п.3;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dirty="0" smtClean="0"/>
              <a:t>СП 3.5.1378-03 «Санитарно-эпидемиологические требования к организации и осуществлению дезинфекционной деятельности»;</a:t>
            </a:r>
          </a:p>
          <a:p>
            <a:pPr marL="0" indent="0" algn="just">
              <a:buNone/>
            </a:pPr>
            <a:r>
              <a:rPr lang="ru-RU" sz="2000" dirty="0" smtClean="0"/>
              <a:t>- СП </a:t>
            </a:r>
            <a:r>
              <a:rPr lang="ru-RU" sz="2000" dirty="0"/>
              <a:t>3.1/3.2.3146-13 «Общие требования по профилактике инфекционных и паразитарных болезней</a:t>
            </a:r>
            <a:r>
              <a:rPr lang="ru-RU" sz="2000" dirty="0" smtClean="0"/>
              <a:t>», </a:t>
            </a:r>
            <a:r>
              <a:rPr lang="ru-RU" sz="2000" dirty="0"/>
              <a:t>п. 2.6</a:t>
            </a:r>
            <a:r>
              <a:rPr lang="ru-RU" sz="2000" dirty="0" smtClean="0"/>
              <a:t>.;</a:t>
            </a:r>
          </a:p>
          <a:p>
            <a:pPr marL="0" indent="0" algn="just">
              <a:buNone/>
            </a:pPr>
            <a:r>
              <a:rPr lang="ru-RU" sz="2000" dirty="0" smtClean="0"/>
              <a:t>- СП в соответствии с профилем организации (</a:t>
            </a:r>
            <a:r>
              <a:rPr lang="ru-RU" sz="2000" b="1" dirty="0" smtClean="0"/>
              <a:t>Например: </a:t>
            </a:r>
            <a:r>
              <a:rPr lang="ru-RU" sz="2000" dirty="0" smtClean="0"/>
              <a:t>СП 2.1.2.3358-16 «Санитарно-эпидемиологические требования к размещению, устройству, оборудованию, содержанию,  санитарно-гигиеническому и противоэпидемическому  режиму работы организаций социального обслуживания»);</a:t>
            </a:r>
          </a:p>
          <a:p>
            <a:pPr marL="0" indent="0" algn="just">
              <a:buNone/>
            </a:pPr>
            <a:r>
              <a:rPr lang="ru-RU" sz="2000" dirty="0"/>
              <a:t>- МР </a:t>
            </a:r>
            <a:r>
              <a:rPr lang="ru-RU" sz="2000" dirty="0" smtClean="0"/>
              <a:t>3.5.0071-13 «Организация и проведение дезинфекционных мероприятий на различных объекта в период проведения массовых мероприятий»;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- «Рекомендации по проведению профилактических мероприятий по предупреждению распространения новой коронавирусной инфекции в организациях общественного питания и пищеблоках образовательных организаций» Федеральной службы Роспотребнадзора РФ;</a:t>
            </a:r>
          </a:p>
          <a:p>
            <a:pPr marL="0" indent="0" algn="just">
              <a:buNone/>
            </a:pPr>
            <a:r>
              <a:rPr lang="ru-RU" sz="2000" dirty="0" smtClean="0"/>
              <a:t>- «Рекомендации по проведению экспертизы организации дезинфекционного режима  на объектах массового скопления людей» Управления Роспотребнадзора по Кемеровской области.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Граждане, </a:t>
            </a:r>
            <a:r>
              <a:rPr lang="ru-RU" sz="2000" b="1" dirty="0">
                <a:latin typeface="Times New Roman"/>
                <a:ea typeface="Calibri"/>
              </a:rPr>
              <a:t>в том числе </a:t>
            </a:r>
            <a:r>
              <a:rPr lang="ru-RU" sz="2000" b="1" dirty="0" smtClean="0">
                <a:latin typeface="Times New Roman"/>
                <a:ea typeface="Calibri"/>
              </a:rPr>
              <a:t>индивидуальные предприниматели </a:t>
            </a:r>
            <a:r>
              <a:rPr lang="ru-RU" sz="2000" b="1" dirty="0">
                <a:latin typeface="Times New Roman"/>
                <a:ea typeface="Calibri"/>
              </a:rPr>
              <a:t>и </a:t>
            </a:r>
            <a:r>
              <a:rPr lang="ru-RU" sz="2000" b="1" dirty="0" smtClean="0">
                <a:latin typeface="Times New Roman"/>
                <a:ea typeface="Calibri"/>
              </a:rPr>
              <a:t>юридические лица </a:t>
            </a:r>
            <a:r>
              <a:rPr lang="ru-RU" sz="2000" b="1" dirty="0">
                <a:latin typeface="Times New Roman"/>
                <a:ea typeface="Calibri"/>
              </a:rPr>
              <a:t>в соответствии с осуществляемой ими </a:t>
            </a:r>
            <a:r>
              <a:rPr lang="ru-RU" sz="2000" b="1" dirty="0" smtClean="0">
                <a:latin typeface="Times New Roman"/>
                <a:ea typeface="Calibri"/>
              </a:rPr>
              <a:t>деятельностью проводят </a:t>
            </a:r>
            <a:r>
              <a:rPr lang="ru-RU" sz="2000" b="1" dirty="0">
                <a:latin typeface="Times New Roman"/>
                <a:ea typeface="Calibri"/>
              </a:rPr>
              <a:t>в обязательном </a:t>
            </a:r>
            <a:r>
              <a:rPr lang="ru-RU" sz="2000" b="1" dirty="0" smtClean="0">
                <a:latin typeface="Times New Roman"/>
                <a:ea typeface="Calibri"/>
              </a:rPr>
              <a:t>порядке</a:t>
            </a:r>
            <a:r>
              <a:rPr lang="ru-RU" sz="2000" b="1" dirty="0" smtClean="0">
                <a:solidFill>
                  <a:srgbClr val="000000"/>
                </a:solidFill>
              </a:rPr>
              <a:t> санитарно-противоэпидемические </a:t>
            </a:r>
            <a:r>
              <a:rPr lang="ru-RU" sz="2000" b="1" dirty="0">
                <a:solidFill>
                  <a:srgbClr val="000000"/>
                </a:solidFill>
              </a:rPr>
              <a:t>(профилактические) </a:t>
            </a:r>
            <a:r>
              <a:rPr lang="ru-RU" sz="2000" b="1" dirty="0" smtClean="0">
                <a:solidFill>
                  <a:srgbClr val="000000"/>
                </a:solidFill>
              </a:rPr>
              <a:t>мероприятия! </a:t>
            </a:r>
            <a:r>
              <a:rPr lang="ru-RU" sz="2000" b="1" dirty="0" smtClean="0">
                <a:latin typeface="Times New Roman"/>
                <a:ea typeface="Calibri"/>
              </a:rPr>
              <a:t> </a:t>
            </a:r>
            <a:endParaRPr lang="ru-RU" sz="2000" b="1" dirty="0"/>
          </a:p>
          <a:p>
            <a:pPr algn="r"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07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500" dirty="0"/>
              <a:t>Перед проведением дезинфекции необходимо проводить механическую очистку </a:t>
            </a:r>
            <a:r>
              <a:rPr lang="ru-RU" sz="3500" dirty="0" smtClean="0"/>
              <a:t>поверхностей;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Все загрязнения, кроме биологических жидкостей</a:t>
            </a:r>
            <a:r>
              <a:rPr lang="ru-RU" sz="3500" dirty="0"/>
              <a:t>, необходимо удалять аккуратно, чтобы избежать распыления частиц в воздухе. </a:t>
            </a:r>
            <a:r>
              <a:rPr lang="ru-RU" sz="3500" b="1" dirty="0"/>
              <a:t>При загрязнении поверхностей биологическими жидкостями перед удалением необходимо их дезинфицировать в соответствии с инструкцией на применяемое дезинфицирующее </a:t>
            </a:r>
            <a:r>
              <a:rPr lang="ru-RU" sz="3500" b="1" dirty="0" smtClean="0"/>
              <a:t>средство!</a:t>
            </a:r>
            <a:endParaRPr lang="ru-RU" sz="3500" b="1" dirty="0"/>
          </a:p>
          <a:p>
            <a:pPr marL="0" indent="0" algn="just">
              <a:buNone/>
            </a:pPr>
            <a:r>
              <a:rPr lang="ru-RU" sz="3500" b="1" dirty="0"/>
              <a:t>При уборке </a:t>
            </a:r>
            <a:r>
              <a:rPr lang="ru-RU" sz="3500" dirty="0"/>
              <a:t>любого </a:t>
            </a:r>
            <a:r>
              <a:rPr lang="ru-RU" sz="3500" b="1" dirty="0"/>
              <a:t>электротехнического оборудования необходимо удостовериться, что оно отключено от источника </a:t>
            </a:r>
            <a:r>
              <a:rPr lang="ru-RU" sz="3500" b="1" dirty="0" smtClean="0"/>
              <a:t>энергии</a:t>
            </a:r>
            <a:r>
              <a:rPr lang="ru-RU" sz="3500" dirty="0" smtClean="0"/>
              <a:t>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По окончанию дезинфекции </a:t>
            </a:r>
            <a:r>
              <a:rPr lang="ru-RU" sz="3500" dirty="0"/>
              <a:t>(времени экспозиции) поверхности при наличии на них остатков рабочего раствора дезинфицирующего средства </a:t>
            </a:r>
            <a:r>
              <a:rPr lang="ru-RU" sz="3500" b="1" dirty="0"/>
              <a:t>протирают ветошью, смоченной водой, и осуществляют проветривание помещения </a:t>
            </a:r>
            <a:r>
              <a:rPr lang="ru-RU" sz="3500" dirty="0"/>
              <a:t>до полного удаления запаха дезинфицирующего средства.</a:t>
            </a:r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17650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/>
              <a:t>Для обеззараживания использованных </a:t>
            </a:r>
            <a:r>
              <a:rPr lang="ru-RU" sz="1800" b="1" dirty="0"/>
              <a:t>уборочных материалов </a:t>
            </a:r>
            <a:r>
              <a:rPr lang="ru-RU" sz="1800" dirty="0"/>
              <a:t>(губки, салфетки и т.п.) их </a:t>
            </a:r>
            <a:r>
              <a:rPr lang="ru-RU" sz="1800" b="1" dirty="0"/>
              <a:t>следует замачивать в дезинфицирующих средствах</a:t>
            </a:r>
            <a:r>
              <a:rPr lang="ru-RU" sz="1800" dirty="0"/>
              <a:t> в соответствии с </a:t>
            </a:r>
            <a:r>
              <a:rPr lang="ru-RU" sz="1800" dirty="0" smtClean="0"/>
              <a:t>инструкцией;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Во </a:t>
            </a:r>
            <a:r>
              <a:rPr lang="ru-RU" sz="1800" dirty="0"/>
              <a:t>время работы с дезинфицирующими </a:t>
            </a:r>
            <a:r>
              <a:rPr lang="ru-RU" sz="1800" b="1" dirty="0"/>
              <a:t>средствами запрещается пить, курить, принимать пищу</a:t>
            </a:r>
            <a:r>
              <a:rPr lang="ru-RU" sz="1800" dirty="0"/>
              <a:t>. </a:t>
            </a:r>
            <a:r>
              <a:rPr lang="ru-RU" sz="1800" b="1" dirty="0"/>
              <a:t>После работы необходимо вымыть руки с </a:t>
            </a:r>
            <a:r>
              <a:rPr lang="ru-RU" sz="1800" b="1" dirty="0" smtClean="0"/>
              <a:t>мылом;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организации дезинфекционных мероприятий необходимо предусмотреть </a:t>
            </a:r>
            <a:r>
              <a:rPr lang="ru-RU" sz="1800" b="1" dirty="0"/>
              <a:t>систему контроля их проведения и оценку эффективности,</a:t>
            </a:r>
            <a:r>
              <a:rPr lang="ru-RU" sz="1800" dirty="0"/>
              <a:t> в том числе с использованием объективных методов </a:t>
            </a:r>
            <a:r>
              <a:rPr lang="ru-RU" sz="1800" dirty="0" smtClean="0"/>
              <a:t>контроля;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Контроль качества дезинфекции осуществляют путем взятия смывов с поверхностей с целью проведения микробиологических исследований.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40045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/>
              <a:t>Меры первой помощи при случайном отравлении</a:t>
            </a:r>
            <a:endParaRPr lang="ru-RU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При случайном попадании дезинфицирующих средств в желудок необходимо </a:t>
            </a:r>
            <a:r>
              <a:rPr lang="ru-RU" sz="1800" b="1" dirty="0"/>
              <a:t>выпить несколько стаканов воды с 10 - 20 таблетками активированного угля </a:t>
            </a:r>
            <a:r>
              <a:rPr lang="ru-RU" sz="1800" dirty="0"/>
              <a:t>и обратиться к </a:t>
            </a:r>
            <a:r>
              <a:rPr lang="ru-RU" sz="1800" dirty="0" smtClean="0"/>
              <a:t>врачу;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попадании дезинфицирующих препаратов </a:t>
            </a:r>
            <a:r>
              <a:rPr lang="ru-RU" sz="1800" b="1" dirty="0"/>
              <a:t>в глаза следует немедленно промыть их проточной водой в течение 5 - 10 мин., затем закапать 30%-й раствор </a:t>
            </a:r>
            <a:r>
              <a:rPr lang="ru-RU" sz="1800" b="1" dirty="0" err="1"/>
              <a:t>сульфацила</a:t>
            </a:r>
            <a:r>
              <a:rPr lang="ru-RU" sz="1800" b="1" dirty="0"/>
              <a:t> натрия (альбуцид). </a:t>
            </a:r>
            <a:r>
              <a:rPr lang="ru-RU" sz="1800" dirty="0"/>
              <a:t>При необходимости обратиться к </a:t>
            </a:r>
            <a:r>
              <a:rPr lang="ru-RU" sz="1800" dirty="0" smtClean="0"/>
              <a:t>врачу;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попадании средства </a:t>
            </a:r>
            <a:r>
              <a:rPr lang="ru-RU" sz="1800" b="1" dirty="0"/>
              <a:t>на кожу обильно промыть пораженное место водой. Затем смазать смягчающим </a:t>
            </a:r>
            <a:r>
              <a:rPr lang="ru-RU" sz="1800" b="1" dirty="0" smtClean="0"/>
              <a:t>кремом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появлении признаков раздражения </a:t>
            </a:r>
            <a:r>
              <a:rPr lang="ru-RU" sz="1800" b="1" dirty="0"/>
              <a:t>органов дыхания следует прекратить работу со средством, пострадавшего немедленно вывести на свежий воздух или в другое помещение. Рот и носоглотку прополоскать водой.</a:t>
            </a:r>
            <a:r>
              <a:rPr lang="ru-RU" sz="1800" dirty="0"/>
              <a:t> При необходимости обратиться к врачу.</a:t>
            </a:r>
          </a:p>
          <a:p>
            <a:pPr marL="0" indent="0" algn="ctr">
              <a:buNone/>
            </a:pPr>
            <a:r>
              <a:rPr lang="ru-RU" b="1" dirty="0" smtClean="0"/>
              <a:t>Предусмотреть организацию аптечки для оказания неотложной помощи!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303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</a:t>
            </a:r>
            <a:r>
              <a:rPr lang="ru-RU" sz="2000" dirty="0" smtClean="0">
                <a:solidFill>
                  <a:schemeClr val="tx1"/>
                </a:solidFill>
              </a:rPr>
              <a:t>  ПРИГОТОВЛЕНИЕ </a:t>
            </a:r>
            <a:r>
              <a:rPr lang="ru-RU" sz="2000" dirty="0">
                <a:solidFill>
                  <a:schemeClr val="tx1"/>
                </a:solidFill>
              </a:rPr>
              <a:t>РАБОЧИХ РАСТВОРОВ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0211" y="836712"/>
            <a:ext cx="807524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Растворы </a:t>
            </a:r>
            <a:r>
              <a:rPr lang="ru-RU" sz="2000" dirty="0"/>
              <a:t>средства </a:t>
            </a:r>
            <a:r>
              <a:rPr lang="ru-RU" sz="2000" b="1" dirty="0"/>
              <a:t>«А-ДЕЗ»</a:t>
            </a:r>
            <a:r>
              <a:rPr lang="ru-RU" sz="2000" dirty="0"/>
              <a:t> готовят в емкости из любого материала путем смешивания </a:t>
            </a:r>
            <a:r>
              <a:rPr lang="ru-RU" sz="2000" dirty="0" smtClean="0"/>
              <a:t>средства с </a:t>
            </a:r>
            <a:r>
              <a:rPr lang="ru-RU" sz="2000" dirty="0"/>
              <a:t>водопроводной водой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Для приготовления 10 литров 1,0 % рабочего раствора необходимо 100 мл средства </a:t>
            </a:r>
            <a:r>
              <a:rPr lang="ru-RU" sz="2000" dirty="0"/>
              <a:t>«А-ДЕЗ» </a:t>
            </a:r>
            <a:r>
              <a:rPr lang="ru-RU" sz="2000" dirty="0" smtClean="0"/>
              <a:t>растворить в 9900 мл воды.</a:t>
            </a:r>
          </a:p>
          <a:p>
            <a:pPr marL="0" indent="0" algn="just">
              <a:buNone/>
            </a:pPr>
            <a:r>
              <a:rPr lang="ru-RU" sz="2000" dirty="0" smtClean="0"/>
              <a:t>- Использовать средства индивидуальной защиты </a:t>
            </a:r>
          </a:p>
          <a:p>
            <a:pPr marL="0" indent="0" algn="just">
              <a:buNone/>
            </a:pPr>
            <a:r>
              <a:rPr lang="ru-RU" sz="2000" dirty="0" smtClean="0"/>
              <a:t>- При приготовлении использовать мерные емкости и мерную посуду. </a:t>
            </a:r>
          </a:p>
          <a:p>
            <a:pPr marL="0" indent="0" algn="just">
              <a:buNone/>
            </a:pPr>
            <a:r>
              <a:rPr lang="ru-RU" sz="2000" dirty="0" smtClean="0"/>
              <a:t>- Хранение дезинфицирующих средств осуществляется в специально отведенных местах в оригинальной упаковке производителя. </a:t>
            </a:r>
          </a:p>
          <a:p>
            <a:pPr marL="0" indent="0" algn="just">
              <a:buNone/>
            </a:pPr>
            <a:r>
              <a:rPr lang="ru-RU" sz="2000" dirty="0" smtClean="0"/>
              <a:t>- Должны соблюдаться сроки хранения препарата.</a:t>
            </a:r>
          </a:p>
          <a:p>
            <a:pPr marL="0" indent="0" algn="just">
              <a:buNone/>
            </a:pPr>
            <a:r>
              <a:rPr lang="ru-RU" sz="2000" dirty="0" smtClean="0"/>
              <a:t>- Объект должен быть обеспечен запасом дезинфицирующих средств необходимых на месяц.</a:t>
            </a:r>
          </a:p>
          <a:p>
            <a:pPr marL="0" indent="0" algn="just">
              <a:buNone/>
            </a:pPr>
            <a:r>
              <a:rPr lang="ru-RU" sz="2000" dirty="0" smtClean="0"/>
              <a:t>- На объекте должен вестись учет расхода дезинфицирующих средств.</a:t>
            </a:r>
            <a:endParaRPr lang="ru-RU" sz="2000" i="1" dirty="0" smtClean="0"/>
          </a:p>
        </p:txBody>
      </p:sp>
      <p:pic>
        <p:nvPicPr>
          <p:cNvPr id="5122" name="Picture 2" descr="C:\Users\frolova_na\Desktop\ккртинки\e4dd1d2c4225b4f2ffdc6f19e2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56653"/>
            <a:ext cx="801347" cy="8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rolova_na\Desktop\ккртинки\1009566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878" y="4293096"/>
            <a:ext cx="650646" cy="7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rolova_na\Desktop\ккртинки\25d398b3fd12990b3e7f919d508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1912"/>
            <a:ext cx="1055378" cy="9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Эффективность проведения дезинфекции зависит от строго соблюдения инструкции по применению дезинфицирующего средства!!!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44" y="288071"/>
            <a:ext cx="4739548" cy="61568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2080" y="908720"/>
            <a:ext cx="29560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Медведева Нина Владимировна</a:t>
            </a:r>
          </a:p>
          <a:p>
            <a:endParaRPr lang="en-US" sz="20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врач-эпидемиолог, заведующая эпидемиологическим отделом </a:t>
            </a: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«Центр гигиены и эпидемиологии в Кемеровской области» </a:t>
            </a:r>
          </a:p>
          <a:p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Главный областной специалист-эпидемиолог ДОЗН КО, к.м.н.</a:t>
            </a:r>
          </a:p>
          <a:p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 (384-2) 64-11-50</a:t>
            </a:r>
          </a:p>
          <a:p>
            <a:r>
              <a:rPr lang="en-US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epid_medvedeva@mail.ru</a:t>
            </a:r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136904" cy="57812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Дезинфекция - </a:t>
            </a:r>
            <a:r>
              <a:rPr lang="ru-RU" sz="3200" dirty="0" smtClean="0"/>
              <a:t>э</a:t>
            </a:r>
            <a:r>
              <a:rPr lang="ru-RU" sz="3200" dirty="0" smtClean="0">
                <a:latin typeface="Century Schoolbook" pitchFamily="18" charset="0"/>
                <a:ea typeface="Calibri"/>
                <a:cs typeface="Times New Roman"/>
              </a:rPr>
              <a:t>то </a:t>
            </a:r>
            <a:r>
              <a:rPr lang="ru-RU" sz="3200" dirty="0">
                <a:latin typeface="Century Schoolbook" pitchFamily="18" charset="0"/>
                <a:ea typeface="Calibri"/>
                <a:cs typeface="Times New Roman"/>
              </a:rPr>
              <a:t>умерщвление на объектах или удаление с объектов патогенных микроорганизмов и их переносчиков.   Дезинфекция включает в себя комплекс мероприятий по обеззараживанию помещений, транспорта, оборудования, мебели, посуды, белья, игрушек, изделий медицинского назначения, предметов ухода за больными, пищевых продуктов, остатков пищи, выделений, технологического оборудования по переработке сырья и продуктов, санитарно-технического оборудования, посуды из-под выделений, одежды, обуви, книг, постельных принадлежностей, питьевых и сточных вод, открытых </a:t>
            </a:r>
            <a:r>
              <a:rPr lang="ru-RU" sz="3200" dirty="0" smtClean="0">
                <a:latin typeface="Century Schoolbook" pitchFamily="18" charset="0"/>
                <a:ea typeface="Calibri"/>
                <a:cs typeface="Times New Roman"/>
              </a:rPr>
              <a:t>территорий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sz="33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3200" b="1" dirty="0"/>
              <a:t>Дезинфекция</a:t>
            </a:r>
            <a:r>
              <a:rPr lang="ru-RU" sz="3200" dirty="0"/>
              <a:t> как составная и неотъемлемая часть противоэпидемических мероприятий представляет собой комплекс специальных мер, направленных на предотвращение контаминации микроорганизмами различных объектов внешней среды (поверхности предметов, мебель, оборудование, инвентарь, инструментарий, руки, воздух, вода и др.).</a:t>
            </a:r>
          </a:p>
          <a:p>
            <a:pPr marL="0" indent="0" algn="just">
              <a:buNone/>
            </a:pP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346662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Для осуществления дезинфекционных мероприятий на объектах должен быть </a:t>
            </a:r>
            <a:r>
              <a:rPr lang="ru-RU" sz="2000" b="1" dirty="0"/>
              <a:t>создан запас средств</a:t>
            </a:r>
            <a:r>
              <a:rPr lang="ru-RU" sz="2000" dirty="0"/>
              <a:t>, зарегистрированных в установленном порядке, разрешенных для дезинфекции конкретных объектов и имеющих соответствующие документы </a:t>
            </a:r>
            <a:r>
              <a:rPr lang="ru-RU" sz="2000" b="1" dirty="0"/>
              <a:t>(свидетельство о государственной регистрации, декларацию о соответствии, инструкцию по применению).</a:t>
            </a:r>
          </a:p>
          <a:p>
            <a:pPr marL="0" indent="0" algn="just">
              <a:buNone/>
            </a:pPr>
            <a:r>
              <a:rPr lang="ru-RU" sz="2000" dirty="0"/>
              <a:t>Дезинфицирующие средства, используемые для проведения дезинфекционных мероприятий, должны обладать следующими свойствами:</a:t>
            </a:r>
          </a:p>
          <a:p>
            <a:pPr marL="0" indent="0" algn="just">
              <a:buNone/>
            </a:pPr>
            <a:r>
              <a:rPr lang="ru-RU" sz="2000" dirty="0"/>
              <a:t>- широким спектром действия в отношении всех видов микроорганизмов, в том числе бактерий, </a:t>
            </a:r>
            <a:r>
              <a:rPr lang="ru-RU" sz="2000" b="1" dirty="0"/>
              <a:t>вирусов</a:t>
            </a:r>
            <a:r>
              <a:rPr lang="ru-RU" sz="2000" dirty="0"/>
              <a:t>, грибов, микобактерий туберкулеза, а также возбудителей особо опасных инфекций;</a:t>
            </a:r>
          </a:p>
          <a:p>
            <a:pPr marL="0" indent="0" algn="just">
              <a:buNone/>
            </a:pPr>
            <a:r>
              <a:rPr lang="ru-RU" sz="2000" dirty="0"/>
              <a:t>- возможностью использования при проведении дезинфекции всеми способами (протиранием, орошением, погружением);</a:t>
            </a:r>
          </a:p>
          <a:p>
            <a:pPr marL="0" indent="0" algn="just">
              <a:buNone/>
            </a:pPr>
            <a:r>
              <a:rPr lang="ru-RU" sz="2000" dirty="0"/>
              <a:t>- хорошими физико-химическими свойствами (быстрой растворимостью в воде);</a:t>
            </a:r>
          </a:p>
          <a:p>
            <a:pPr marL="0" indent="0" algn="just">
              <a:buNone/>
            </a:pPr>
            <a:r>
              <a:rPr lang="ru-RU" sz="2000" dirty="0"/>
              <a:t>- моющими и дезодорирующими свойствами;</a:t>
            </a:r>
          </a:p>
          <a:p>
            <a:pPr marL="0" indent="0" algn="just">
              <a:buNone/>
            </a:pPr>
            <a:r>
              <a:rPr lang="ru-RU" sz="2000" dirty="0"/>
              <a:t>- не должны портить материалы и конструкции, используемые для внутренней отделки помещений, оборудования, спортивного инвентаря;</a:t>
            </a:r>
          </a:p>
          <a:p>
            <a:pPr marL="0" indent="0" algn="just">
              <a:buNone/>
            </a:pPr>
            <a:r>
              <a:rPr lang="ru-RU" sz="2000" dirty="0"/>
              <a:t>- не фиксировать органические загрязнения на обрабатываемых поверхностях;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b="1" dirty="0"/>
              <a:t>иметь экспозицию не более 60 мин</a:t>
            </a:r>
            <a:r>
              <a:rPr lang="ru-RU" sz="2000" dirty="0"/>
              <a:t>. при проведении обработки поверхностей методом протирания при бактериальных и вирусных инфекциях.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34909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136904" cy="5377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</a:t>
            </a:r>
            <a:endParaRPr lang="ru-RU" sz="2000" b="1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272" y="116632"/>
            <a:ext cx="4226736" cy="6336703"/>
          </a:xfrm>
          <a:prstGeom prst="rect">
            <a:avLst/>
          </a:prstGeom>
        </p:spPr>
      </p:pic>
      <p:pic>
        <p:nvPicPr>
          <p:cNvPr id="7" name="Рисунок 6" descr="Инстр Хлор Р приме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672408" cy="607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932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Для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достижения надежного эффекта уничтожения микроорганизмов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необходимо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 соблюдение основных требований, изложенных в инструкции на каждое дезинфицирующее средство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:</a:t>
            </a:r>
          </a:p>
          <a:p>
            <a:pPr marL="0" indent="0" algn="just">
              <a:buNone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нормы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расхода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концентрации;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время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экспозиции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способ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обработки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- кратность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27807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При выборе дезинфицирующего средства для проведения профилактической дезинфекции предпочтение следует отдавать препаратам с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моющим эффектом, малоопасным при ингаляционном воздействии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и не требующим применения особых мер предосторожности, кроме резиновых перчаток. Таковыми являются дезинфицирующие средства из группы катионных поверхностно-активных веществ (КПАВ), включающие четвертичные аммониевые соединения (ЧАС), кислородосодержащие средства, третичные амины, производные </a:t>
            </a:r>
            <a:r>
              <a:rPr lang="ru-RU" sz="2200" dirty="0" err="1">
                <a:latin typeface="Century Schoolbook" pitchFamily="18" charset="0"/>
                <a:ea typeface="Calibri"/>
                <a:cs typeface="Times New Roman"/>
              </a:rPr>
              <a:t>гуанидина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. Эти средства применяют для обеззараживания поверхностей в помещениях, жесткой мебели, оборудования по режиму, обеспечивающему гибель грамотрицательных и грамположительных бактерий.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73533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136904" cy="6141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В отсутствии людей </a:t>
            </a:r>
            <a:r>
              <a:rPr lang="ru-RU" sz="2000" dirty="0"/>
              <a:t>для профилактической дезинфекции с целью уничтожения различных видов микроорганизмов, в том числе бактерий, вирусов, грибов, предпочтение следует отдавать высокоэффективным в отношении данных видов микроорганизмов препаратам, в том числе </a:t>
            </a:r>
            <a:r>
              <a:rPr lang="ru-RU" sz="2000" b="1" dirty="0"/>
              <a:t>хлорсодержащим, кислородосодержащим, композиционным препаратам и др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Применять </a:t>
            </a:r>
            <a:r>
              <a:rPr lang="ru-RU" sz="2000" dirty="0"/>
              <a:t>для профилактической </a:t>
            </a:r>
            <a:r>
              <a:rPr lang="ru-RU" sz="2000" dirty="0" smtClean="0"/>
              <a:t>дезинфекции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средства на основе </a:t>
            </a:r>
            <a:r>
              <a:rPr lang="ru-RU" sz="2000" b="1" dirty="0" smtClean="0"/>
              <a:t>альдегидов </a:t>
            </a:r>
            <a:r>
              <a:rPr lang="ru-RU" sz="2000" b="1" dirty="0"/>
              <a:t>и фенолов </a:t>
            </a:r>
            <a:r>
              <a:rPr lang="ru-RU" sz="2000" dirty="0"/>
              <a:t>не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рекомендуется </a:t>
            </a:r>
            <a:r>
              <a:rPr lang="ru-RU" sz="2000" dirty="0"/>
              <a:t>в связи с их высокой токсичностью и опасностью.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проведения дезинфекции небольших участков поверхности объектов при необходимости следует применять разрешенные для этих целей </a:t>
            </a:r>
            <a:r>
              <a:rPr lang="ru-RU" sz="2000" b="1" dirty="0"/>
              <a:t>спиртсодержащие средства.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4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3259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16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3890"/>
            <a:ext cx="8424936" cy="870854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</a:rPr>
              <a:t>Примерный перечень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препаратов для дезинфекции, применяемых с целью профилактики и борьбы с инфекциями, вызванными, в том числе коронавирусом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124744"/>
            <a:ext cx="7056784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1. </a:t>
            </a:r>
            <a:r>
              <a:rPr lang="ru-RU" sz="2300" b="1" dirty="0" err="1"/>
              <a:t>Хлормисепт</a:t>
            </a:r>
            <a:r>
              <a:rPr lang="ru-RU" sz="2300" b="1" dirty="0"/>
              <a:t>-Р</a:t>
            </a:r>
            <a:r>
              <a:rPr lang="ru-RU" sz="2300" dirty="0"/>
              <a:t>, производитель ООО «</a:t>
            </a:r>
            <a:r>
              <a:rPr lang="ru-RU" sz="2300" dirty="0" err="1"/>
              <a:t>Полисепт</a:t>
            </a:r>
            <a:r>
              <a:rPr lang="ru-RU" sz="2300" dirty="0"/>
              <a:t>», универсальное средство, таблетки массой 2,7 г и </a:t>
            </a:r>
            <a:r>
              <a:rPr lang="ru-RU" sz="2300" dirty="0" smtClean="0"/>
              <a:t>гранулы, </a:t>
            </a:r>
            <a:r>
              <a:rPr lang="ru-RU" sz="2300" dirty="0"/>
              <a:t>ДВ: 99,7% натриевой соли </a:t>
            </a:r>
            <a:r>
              <a:rPr lang="ru-RU" sz="2300" dirty="0" err="1"/>
              <a:t>дихлоризоциануровой</a:t>
            </a:r>
            <a:r>
              <a:rPr lang="ru-RU" sz="2300" dirty="0"/>
              <a:t> кислоты. Содержание активного хлора в средстве 58%. При растворении 1 таблетки в воде выделяется 1,5 г активного хлора. Режим применения в концентрация активного хлора в рабочем растворе не менее 0,06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2</a:t>
            </a:r>
            <a:r>
              <a:rPr lang="ru-RU" sz="2300" dirty="0"/>
              <a:t>. </a:t>
            </a:r>
            <a:r>
              <a:rPr lang="ru-RU" sz="2300" b="1" dirty="0" err="1"/>
              <a:t>Ремедин</a:t>
            </a:r>
            <a:r>
              <a:rPr lang="ru-RU" sz="2300" b="1" dirty="0"/>
              <a:t> </a:t>
            </a:r>
            <a:r>
              <a:rPr lang="ru-RU" sz="2300" b="1" dirty="0" err="1"/>
              <a:t>лайт</a:t>
            </a:r>
            <a:r>
              <a:rPr lang="ru-RU" sz="2300" dirty="0"/>
              <a:t>, производитель ООО «Мир дезинфекции», универсальное средство, концентрат, ДВ: ЧАС – 21,2%. Режим применения 3,0% - 5 мин., содержание ЧАС в рабочем растворе 0,6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3. </a:t>
            </a:r>
            <a:r>
              <a:rPr lang="ru-RU" sz="2300" b="1" dirty="0" err="1"/>
              <a:t>Ремедин</a:t>
            </a:r>
            <a:r>
              <a:rPr lang="ru-RU" sz="2300" b="1" dirty="0"/>
              <a:t> амин</a:t>
            </a:r>
            <a:r>
              <a:rPr lang="ru-RU" sz="2300" dirty="0"/>
              <a:t>, производитель ООО «Мир дезинфекции», универсальное средство, концентрат, ДВ: амин- 5,3%. Режим применения 1,0% - 60 мин., содержание амина в рабочем растворе 0,05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4</a:t>
            </a:r>
            <a:r>
              <a:rPr lang="ru-RU" sz="2300" dirty="0"/>
              <a:t>. </a:t>
            </a:r>
            <a:r>
              <a:rPr lang="ru-RU" sz="2300" b="1" dirty="0" err="1"/>
              <a:t>Дезолвер</a:t>
            </a:r>
            <a:r>
              <a:rPr lang="ru-RU" sz="2300" b="1" dirty="0"/>
              <a:t> окси</a:t>
            </a:r>
            <a:r>
              <a:rPr lang="ru-RU" sz="2300" dirty="0"/>
              <a:t>, производитель ООО «</a:t>
            </a:r>
            <a:r>
              <a:rPr lang="ru-RU" sz="2300" dirty="0" err="1"/>
              <a:t>Полисепт</a:t>
            </a:r>
            <a:r>
              <a:rPr lang="ru-RU" sz="2300" dirty="0"/>
              <a:t>», гранулы, ДВ: </a:t>
            </a:r>
            <a:r>
              <a:rPr lang="ru-RU" sz="2300" dirty="0" err="1"/>
              <a:t>перкарбонат</a:t>
            </a:r>
            <a:r>
              <a:rPr lang="ru-RU" sz="2300" dirty="0"/>
              <a:t> натрия - 50%, активаторы перекиси водорода. Режим применения 0,25% - 60 мин., содержание </a:t>
            </a:r>
            <a:r>
              <a:rPr lang="ru-RU" sz="2300" dirty="0" err="1"/>
              <a:t>надуксусной</a:t>
            </a:r>
            <a:r>
              <a:rPr lang="ru-RU" sz="2300" dirty="0"/>
              <a:t> кислоты в рабочем растворе 0,02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5</a:t>
            </a:r>
            <a:r>
              <a:rPr lang="ru-RU" sz="2300" dirty="0"/>
              <a:t>. </a:t>
            </a:r>
            <a:r>
              <a:rPr lang="ru-RU" sz="2300" b="1" dirty="0" err="1"/>
              <a:t>Миродез</a:t>
            </a:r>
            <a:r>
              <a:rPr lang="ru-RU" sz="2300" b="1" dirty="0"/>
              <a:t> спрей</a:t>
            </a:r>
            <a:r>
              <a:rPr lang="ru-RU" sz="2300" dirty="0"/>
              <a:t>, производитель ООО «Мир дезинфекции», готовый раствор,  ДВ: ЧАС – 0,65</a:t>
            </a:r>
            <a:r>
              <a:rPr lang="ru-RU" sz="2300" dirty="0" smtClean="0"/>
              <a:t>%,экспозиция </a:t>
            </a:r>
            <a:r>
              <a:rPr lang="ru-RU" sz="2300" dirty="0"/>
              <a:t>3 мин., экстренная дезинфекция поверхностей.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C:\Users\frolova_na\Desktop\ккртинки\7613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99727"/>
            <a:ext cx="70444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8" y="1265381"/>
            <a:ext cx="9985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rolova_na\Desktop\ккртинки\or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376" y="2956959"/>
            <a:ext cx="1111598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olova_na\Desktop\ккртинки\Snimokekrana2020-01-28v16.45.22-228x2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03" y="3212976"/>
            <a:ext cx="765513" cy="1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201.38\общая папка\07 Эпидемиологический отдел\ПАРАЗИТОЛОГИ\ккртинки\Анавидин-комплит-1-ли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168" y="4199211"/>
            <a:ext cx="885328" cy="1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690</TotalTime>
  <Words>2759</Words>
  <Application>Microsoft Office PowerPoint</Application>
  <PresentationFormat>Экран (4:3)</PresentationFormat>
  <Paragraphs>293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Проведение дезинфекционных мероприятий при вирусных инфекциях</vt:lpstr>
      <vt:lpstr>  Дезинфекционные мероприятия проводятся на основании нормативных документов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Примерный перечень препаратов для дезинфекции, применяемых с целью профилактики и борьбы с инфекциями, вызванными, в том числе коронавирусом</vt:lpstr>
      <vt:lpstr>Примерный перечень препаратов для дезинфекции, применяемых с целью профилактики и борьбы с инфекциями, вызванными, в том числе коронавирусом</vt:lpstr>
      <vt:lpstr>   Пример   Инструкция № 01/12 по применению средства дезинфицирующего с моющим эффектом «А-Дез» для целей дезинфекции, предстерилизационной очистки, в ЛПО, дезинфекции на предприятиях коммунально-бытового обслуживания, в учреждениях образования, культуры, отдыха, спорта, детских пенитенциарных и социального обеспечения</vt:lpstr>
      <vt:lpstr>Пример режимов дезинфекции объектов растворами средства «а-дез» при инфекциях вирусной этиологии (в отношении всех известных вирусов-патогенов человека, в том числе вирусов энтеральных и парентеральных гепатитов (в т.ч. гепатита а, в и с), вич, полиомиелита, аденовирусов, вирусов «атипичной пневмонии» (sars), «птичьего» гриппа h5n1, «свиного» гриппа, гриппа человека, герпеса и др.)</vt:lpstr>
      <vt:lpstr>Пример  приготовления рабочих растворов «А-ДЕЗ»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Пример  ПРИГОТОВЛЕНИЕ РАБОЧИХ РАСТВОРОВ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дезинфекционных мероприятий при вирусных инфекциях</dc:title>
  <dc:creator>Первакова Елена Олеговна</dc:creator>
  <cp:lastModifiedBy>Secretar</cp:lastModifiedBy>
  <cp:revision>56</cp:revision>
  <dcterms:created xsi:type="dcterms:W3CDTF">2020-03-06T03:40:17Z</dcterms:created>
  <dcterms:modified xsi:type="dcterms:W3CDTF">2020-03-16T01:27:38Z</dcterms:modified>
</cp:coreProperties>
</file>